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8" r:id="rId6"/>
    <p:sldId id="269" r:id="rId7"/>
    <p:sldId id="279" r:id="rId8"/>
    <p:sldId id="270" r:id="rId9"/>
    <p:sldId id="276" r:id="rId10"/>
    <p:sldId id="277" r:id="rId11"/>
    <p:sldId id="278" r:id="rId12"/>
    <p:sldId id="259" r:id="rId13"/>
    <p:sldId id="272" r:id="rId14"/>
    <p:sldId id="280" r:id="rId15"/>
    <p:sldId id="262" r:id="rId16"/>
    <p:sldId id="281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2025" autoAdjust="0"/>
  </p:normalViewPr>
  <p:slideViewPr>
    <p:cSldViewPr snapToGrid="0">
      <p:cViewPr>
        <p:scale>
          <a:sx n="75" d="100"/>
          <a:sy n="75" d="100"/>
        </p:scale>
        <p:origin x="1872" y="-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1E5B4B-4E64-46E2-A355-B3764CC87C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R"/>
        </a:p>
      </dgm:t>
    </dgm:pt>
    <dgm:pt modelId="{9ABD7468-A9A4-41F8-BB41-73D8476E0236}">
      <dgm:prSet phldrT="[Text]" custT="1"/>
      <dgm:spPr/>
      <dgm:t>
        <a:bodyPr/>
        <a:lstStyle/>
        <a:p>
          <a:r>
            <a:rPr lang="es-CR" sz="2800" noProof="0" dirty="0"/>
            <a:t>Fortalezas</a:t>
          </a:r>
        </a:p>
      </dgm:t>
    </dgm:pt>
    <dgm:pt modelId="{2C1AD26B-9EFF-4DEC-8365-798AF0ABFD43}" type="parTrans" cxnId="{3ABB3371-0A58-49C8-A8FC-09E24A67C1F1}">
      <dgm:prSet/>
      <dgm:spPr/>
      <dgm:t>
        <a:bodyPr/>
        <a:lstStyle/>
        <a:p>
          <a:endParaRPr lang="es-CR"/>
        </a:p>
      </dgm:t>
    </dgm:pt>
    <dgm:pt modelId="{7E1C1DE5-9E4F-4AF3-99C4-C164FE23565D}" type="sibTrans" cxnId="{3ABB3371-0A58-49C8-A8FC-09E24A67C1F1}">
      <dgm:prSet/>
      <dgm:spPr/>
      <dgm:t>
        <a:bodyPr/>
        <a:lstStyle/>
        <a:p>
          <a:endParaRPr lang="es-CR"/>
        </a:p>
      </dgm:t>
    </dgm:pt>
    <dgm:pt modelId="{94CBB901-CA5B-4940-A9B8-D8D2854FC820}">
      <dgm:prSet phldrT="[Text]" custT="1"/>
      <dgm:spPr/>
      <dgm:t>
        <a:bodyPr/>
        <a:lstStyle/>
        <a:p>
          <a:r>
            <a:rPr lang="es-CR" sz="2000" dirty="0"/>
            <a:t>Precios más accesibles, atención personalizada: no atiende un Bot, tienda física y virtual.</a:t>
          </a:r>
        </a:p>
      </dgm:t>
    </dgm:pt>
    <dgm:pt modelId="{D927A74B-0490-463C-935D-C13A2DED2FED}" type="parTrans" cxnId="{DB04B188-17DC-4E38-9E7D-D9CA93145907}">
      <dgm:prSet/>
      <dgm:spPr/>
      <dgm:t>
        <a:bodyPr/>
        <a:lstStyle/>
        <a:p>
          <a:endParaRPr lang="es-CR"/>
        </a:p>
      </dgm:t>
    </dgm:pt>
    <dgm:pt modelId="{BBCFC23C-B1F3-4883-8DB4-D766B7EBB6B2}" type="sibTrans" cxnId="{DB04B188-17DC-4E38-9E7D-D9CA93145907}">
      <dgm:prSet/>
      <dgm:spPr/>
      <dgm:t>
        <a:bodyPr/>
        <a:lstStyle/>
        <a:p>
          <a:endParaRPr lang="es-CR"/>
        </a:p>
      </dgm:t>
    </dgm:pt>
    <dgm:pt modelId="{0D13E191-70A9-4CFC-BC06-DB4B74D2DD5D}">
      <dgm:prSet phldrT="[Text]" custT="1"/>
      <dgm:spPr/>
      <dgm:t>
        <a:bodyPr/>
        <a:lstStyle/>
        <a:p>
          <a:r>
            <a:rPr lang="es-CR" sz="2800" noProof="0" dirty="0"/>
            <a:t>Debilidades</a:t>
          </a:r>
          <a:endParaRPr lang="es-CR" sz="2800" dirty="0"/>
        </a:p>
      </dgm:t>
    </dgm:pt>
    <dgm:pt modelId="{B3404E09-D4CA-4FD7-AD87-D1C0C5CE6B3B}" type="parTrans" cxnId="{F9C9E8ED-448A-42A6-81CB-5A5B3A6CFDFA}">
      <dgm:prSet/>
      <dgm:spPr/>
      <dgm:t>
        <a:bodyPr/>
        <a:lstStyle/>
        <a:p>
          <a:endParaRPr lang="es-CR"/>
        </a:p>
      </dgm:t>
    </dgm:pt>
    <dgm:pt modelId="{B7598E1F-DAA0-450D-9F42-96F072949B00}" type="sibTrans" cxnId="{F9C9E8ED-448A-42A6-81CB-5A5B3A6CFDFA}">
      <dgm:prSet/>
      <dgm:spPr/>
      <dgm:t>
        <a:bodyPr/>
        <a:lstStyle/>
        <a:p>
          <a:endParaRPr lang="es-CR"/>
        </a:p>
      </dgm:t>
    </dgm:pt>
    <dgm:pt modelId="{4744695A-06CD-46F8-81F8-A20E817EDA0D}">
      <dgm:prSet phldrT="[Text]" custT="1"/>
      <dgm:spPr/>
      <dgm:t>
        <a:bodyPr/>
        <a:lstStyle/>
        <a:p>
          <a:r>
            <a:rPr lang="es-CR" sz="2000" dirty="0"/>
            <a:t>Falta de catálogo virtual o sitio web y falta de más presencia en redes sociales.</a:t>
          </a:r>
        </a:p>
      </dgm:t>
    </dgm:pt>
    <dgm:pt modelId="{EB07C3FD-619C-456A-8481-46F0767204F9}" type="parTrans" cxnId="{E0C091B1-9CA8-4586-8F47-09CF748FDB19}">
      <dgm:prSet/>
      <dgm:spPr/>
      <dgm:t>
        <a:bodyPr/>
        <a:lstStyle/>
        <a:p>
          <a:endParaRPr lang="es-CR"/>
        </a:p>
      </dgm:t>
    </dgm:pt>
    <dgm:pt modelId="{F9AD4C1B-45B2-49BC-98BD-4F44E83459EC}" type="sibTrans" cxnId="{E0C091B1-9CA8-4586-8F47-09CF748FDB19}">
      <dgm:prSet/>
      <dgm:spPr/>
      <dgm:t>
        <a:bodyPr/>
        <a:lstStyle/>
        <a:p>
          <a:endParaRPr lang="es-CR"/>
        </a:p>
      </dgm:t>
    </dgm:pt>
    <dgm:pt modelId="{ED3BD733-EBF3-473D-81B8-131295F59ECD}" type="pres">
      <dgm:prSet presAssocID="{6E1E5B4B-4E64-46E2-A355-B3764CC87C50}" presName="linear" presStyleCnt="0">
        <dgm:presLayoutVars>
          <dgm:animLvl val="lvl"/>
          <dgm:resizeHandles val="exact"/>
        </dgm:presLayoutVars>
      </dgm:prSet>
      <dgm:spPr/>
    </dgm:pt>
    <dgm:pt modelId="{FCD8C148-D557-4433-A1EC-32F3210D85C8}" type="pres">
      <dgm:prSet presAssocID="{9ABD7468-A9A4-41F8-BB41-73D8476E023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13C352E-F658-444F-BA9E-C558773D60CE}" type="pres">
      <dgm:prSet presAssocID="{9ABD7468-A9A4-41F8-BB41-73D8476E0236}" presName="childText" presStyleLbl="revTx" presStyleIdx="0" presStyleCnt="2">
        <dgm:presLayoutVars>
          <dgm:bulletEnabled val="1"/>
        </dgm:presLayoutVars>
      </dgm:prSet>
      <dgm:spPr/>
    </dgm:pt>
    <dgm:pt modelId="{80960464-5B46-4723-8B35-ACB75AFE0F6E}" type="pres">
      <dgm:prSet presAssocID="{0D13E191-70A9-4CFC-BC06-DB4B74D2DD5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6742A71-4574-4067-8BF4-ECE200EAB24B}" type="pres">
      <dgm:prSet presAssocID="{0D13E191-70A9-4CFC-BC06-DB4B74D2DD5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137E74F-66F6-48CC-9249-1AF00B92DF21}" type="presOf" srcId="{6E1E5B4B-4E64-46E2-A355-B3764CC87C50}" destId="{ED3BD733-EBF3-473D-81B8-131295F59ECD}" srcOrd="0" destOrd="0" presId="urn:microsoft.com/office/officeart/2005/8/layout/vList2"/>
    <dgm:cxn modelId="{3ABB3371-0A58-49C8-A8FC-09E24A67C1F1}" srcId="{6E1E5B4B-4E64-46E2-A355-B3764CC87C50}" destId="{9ABD7468-A9A4-41F8-BB41-73D8476E0236}" srcOrd="0" destOrd="0" parTransId="{2C1AD26B-9EFF-4DEC-8365-798AF0ABFD43}" sibTransId="{7E1C1DE5-9E4F-4AF3-99C4-C164FE23565D}"/>
    <dgm:cxn modelId="{B0FC5C7D-1E64-46B2-ACA9-0F01B3E7446A}" type="presOf" srcId="{9ABD7468-A9A4-41F8-BB41-73D8476E0236}" destId="{FCD8C148-D557-4433-A1EC-32F3210D85C8}" srcOrd="0" destOrd="0" presId="urn:microsoft.com/office/officeart/2005/8/layout/vList2"/>
    <dgm:cxn modelId="{DB04B188-17DC-4E38-9E7D-D9CA93145907}" srcId="{9ABD7468-A9A4-41F8-BB41-73D8476E0236}" destId="{94CBB901-CA5B-4940-A9B8-D8D2854FC820}" srcOrd="0" destOrd="0" parTransId="{D927A74B-0490-463C-935D-C13A2DED2FED}" sibTransId="{BBCFC23C-B1F3-4883-8DB4-D766B7EBB6B2}"/>
    <dgm:cxn modelId="{E4D51C8F-2993-4279-93F8-E64CA55964A6}" type="presOf" srcId="{94CBB901-CA5B-4940-A9B8-D8D2854FC820}" destId="{613C352E-F658-444F-BA9E-C558773D60CE}" srcOrd="0" destOrd="0" presId="urn:microsoft.com/office/officeart/2005/8/layout/vList2"/>
    <dgm:cxn modelId="{E0C091B1-9CA8-4586-8F47-09CF748FDB19}" srcId="{0D13E191-70A9-4CFC-BC06-DB4B74D2DD5D}" destId="{4744695A-06CD-46F8-81F8-A20E817EDA0D}" srcOrd="0" destOrd="0" parTransId="{EB07C3FD-619C-456A-8481-46F0767204F9}" sibTransId="{F9AD4C1B-45B2-49BC-98BD-4F44E83459EC}"/>
    <dgm:cxn modelId="{BF0BB3C1-60FB-4B76-A671-069083AA4A86}" type="presOf" srcId="{0D13E191-70A9-4CFC-BC06-DB4B74D2DD5D}" destId="{80960464-5B46-4723-8B35-ACB75AFE0F6E}" srcOrd="0" destOrd="0" presId="urn:microsoft.com/office/officeart/2005/8/layout/vList2"/>
    <dgm:cxn modelId="{F9C9E8ED-448A-42A6-81CB-5A5B3A6CFDFA}" srcId="{6E1E5B4B-4E64-46E2-A355-B3764CC87C50}" destId="{0D13E191-70A9-4CFC-BC06-DB4B74D2DD5D}" srcOrd="1" destOrd="0" parTransId="{B3404E09-D4CA-4FD7-AD87-D1C0C5CE6B3B}" sibTransId="{B7598E1F-DAA0-450D-9F42-96F072949B00}"/>
    <dgm:cxn modelId="{908738FA-883F-4B51-8FA6-272C62FB2D57}" type="presOf" srcId="{4744695A-06CD-46F8-81F8-A20E817EDA0D}" destId="{26742A71-4574-4067-8BF4-ECE200EAB24B}" srcOrd="0" destOrd="0" presId="urn:microsoft.com/office/officeart/2005/8/layout/vList2"/>
    <dgm:cxn modelId="{F529544A-94D5-40A5-89D4-C9D4C97B5A9D}" type="presParOf" srcId="{ED3BD733-EBF3-473D-81B8-131295F59ECD}" destId="{FCD8C148-D557-4433-A1EC-32F3210D85C8}" srcOrd="0" destOrd="0" presId="urn:microsoft.com/office/officeart/2005/8/layout/vList2"/>
    <dgm:cxn modelId="{B95C7203-87D1-4E03-9D31-5084A7794483}" type="presParOf" srcId="{ED3BD733-EBF3-473D-81B8-131295F59ECD}" destId="{613C352E-F658-444F-BA9E-C558773D60CE}" srcOrd="1" destOrd="0" presId="urn:microsoft.com/office/officeart/2005/8/layout/vList2"/>
    <dgm:cxn modelId="{DE5CD4AA-301C-412D-8110-1C402B5DCC99}" type="presParOf" srcId="{ED3BD733-EBF3-473D-81B8-131295F59ECD}" destId="{80960464-5B46-4723-8B35-ACB75AFE0F6E}" srcOrd="2" destOrd="0" presId="urn:microsoft.com/office/officeart/2005/8/layout/vList2"/>
    <dgm:cxn modelId="{3C625B94-B7A2-442E-A5A5-8CC0662FE631}" type="presParOf" srcId="{ED3BD733-EBF3-473D-81B8-131295F59ECD}" destId="{26742A71-4574-4067-8BF4-ECE200EAB24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1E5B4B-4E64-46E2-A355-B3764CC87C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R"/>
        </a:p>
      </dgm:t>
    </dgm:pt>
    <dgm:pt modelId="{9ABD7468-A9A4-41F8-BB41-73D8476E0236}">
      <dgm:prSet phldrT="[Text]" custT="1"/>
      <dgm:spPr/>
      <dgm:t>
        <a:bodyPr/>
        <a:lstStyle/>
        <a:p>
          <a:r>
            <a:rPr lang="es-CR" sz="2800" noProof="0" dirty="0"/>
            <a:t>Oportunidades</a:t>
          </a:r>
        </a:p>
      </dgm:t>
    </dgm:pt>
    <dgm:pt modelId="{2C1AD26B-9EFF-4DEC-8365-798AF0ABFD43}" type="parTrans" cxnId="{3ABB3371-0A58-49C8-A8FC-09E24A67C1F1}">
      <dgm:prSet/>
      <dgm:spPr/>
      <dgm:t>
        <a:bodyPr/>
        <a:lstStyle/>
        <a:p>
          <a:endParaRPr lang="es-CR"/>
        </a:p>
      </dgm:t>
    </dgm:pt>
    <dgm:pt modelId="{7E1C1DE5-9E4F-4AF3-99C4-C164FE23565D}" type="sibTrans" cxnId="{3ABB3371-0A58-49C8-A8FC-09E24A67C1F1}">
      <dgm:prSet/>
      <dgm:spPr/>
      <dgm:t>
        <a:bodyPr/>
        <a:lstStyle/>
        <a:p>
          <a:endParaRPr lang="es-CR"/>
        </a:p>
      </dgm:t>
    </dgm:pt>
    <dgm:pt modelId="{94CBB901-CA5B-4940-A9B8-D8D2854FC820}">
      <dgm:prSet phldrT="[Text]" custT="1"/>
      <dgm:spPr/>
      <dgm:t>
        <a:bodyPr/>
        <a:lstStyle/>
        <a:p>
          <a:r>
            <a:rPr lang="es-CR" sz="2000" dirty="0"/>
            <a:t>Posibilidad de hacer encargos con 22 días de anticipación, solicitud de cotizaciones.</a:t>
          </a:r>
        </a:p>
      </dgm:t>
    </dgm:pt>
    <dgm:pt modelId="{D927A74B-0490-463C-935D-C13A2DED2FED}" type="parTrans" cxnId="{DB04B188-17DC-4E38-9E7D-D9CA93145907}">
      <dgm:prSet/>
      <dgm:spPr/>
      <dgm:t>
        <a:bodyPr/>
        <a:lstStyle/>
        <a:p>
          <a:endParaRPr lang="es-CR"/>
        </a:p>
      </dgm:t>
    </dgm:pt>
    <dgm:pt modelId="{BBCFC23C-B1F3-4883-8DB4-D766B7EBB6B2}" type="sibTrans" cxnId="{DB04B188-17DC-4E38-9E7D-D9CA93145907}">
      <dgm:prSet/>
      <dgm:spPr/>
      <dgm:t>
        <a:bodyPr/>
        <a:lstStyle/>
        <a:p>
          <a:endParaRPr lang="es-CR"/>
        </a:p>
      </dgm:t>
    </dgm:pt>
    <dgm:pt modelId="{0D13E191-70A9-4CFC-BC06-DB4B74D2DD5D}">
      <dgm:prSet phldrT="[Text]" custT="1"/>
      <dgm:spPr/>
      <dgm:t>
        <a:bodyPr/>
        <a:lstStyle/>
        <a:p>
          <a:r>
            <a:rPr lang="es-CR" sz="2800" noProof="0" dirty="0"/>
            <a:t>Amenazas</a:t>
          </a:r>
          <a:endParaRPr lang="es-CR" sz="2800" dirty="0"/>
        </a:p>
      </dgm:t>
    </dgm:pt>
    <dgm:pt modelId="{B3404E09-D4CA-4FD7-AD87-D1C0C5CE6B3B}" type="parTrans" cxnId="{F9C9E8ED-448A-42A6-81CB-5A5B3A6CFDFA}">
      <dgm:prSet/>
      <dgm:spPr/>
      <dgm:t>
        <a:bodyPr/>
        <a:lstStyle/>
        <a:p>
          <a:endParaRPr lang="es-CR"/>
        </a:p>
      </dgm:t>
    </dgm:pt>
    <dgm:pt modelId="{B7598E1F-DAA0-450D-9F42-96F072949B00}" type="sibTrans" cxnId="{F9C9E8ED-448A-42A6-81CB-5A5B3A6CFDFA}">
      <dgm:prSet/>
      <dgm:spPr/>
      <dgm:t>
        <a:bodyPr/>
        <a:lstStyle/>
        <a:p>
          <a:endParaRPr lang="es-CR"/>
        </a:p>
      </dgm:t>
    </dgm:pt>
    <dgm:pt modelId="{4744695A-06CD-46F8-81F8-A20E817EDA0D}">
      <dgm:prSet phldrT="[Text]" custT="1"/>
      <dgm:spPr/>
      <dgm:t>
        <a:bodyPr/>
        <a:lstStyle/>
        <a:p>
          <a:pPr algn="just"/>
          <a:r>
            <a:rPr lang="es-CR" sz="2000" dirty="0"/>
            <a:t>Existe mucha competencia, como farmacias, otras tiendas virtuales más conocidas o personas que optan por comprar productos cosméticos artesanales.</a:t>
          </a:r>
        </a:p>
      </dgm:t>
    </dgm:pt>
    <dgm:pt modelId="{EB07C3FD-619C-456A-8481-46F0767204F9}" type="parTrans" cxnId="{E0C091B1-9CA8-4586-8F47-09CF748FDB19}">
      <dgm:prSet/>
      <dgm:spPr/>
      <dgm:t>
        <a:bodyPr/>
        <a:lstStyle/>
        <a:p>
          <a:endParaRPr lang="es-CR"/>
        </a:p>
      </dgm:t>
    </dgm:pt>
    <dgm:pt modelId="{F9AD4C1B-45B2-49BC-98BD-4F44E83459EC}" type="sibTrans" cxnId="{E0C091B1-9CA8-4586-8F47-09CF748FDB19}">
      <dgm:prSet/>
      <dgm:spPr/>
      <dgm:t>
        <a:bodyPr/>
        <a:lstStyle/>
        <a:p>
          <a:endParaRPr lang="es-CR"/>
        </a:p>
      </dgm:t>
    </dgm:pt>
    <dgm:pt modelId="{ED3BD733-EBF3-473D-81B8-131295F59ECD}" type="pres">
      <dgm:prSet presAssocID="{6E1E5B4B-4E64-46E2-A355-B3764CC87C50}" presName="linear" presStyleCnt="0">
        <dgm:presLayoutVars>
          <dgm:animLvl val="lvl"/>
          <dgm:resizeHandles val="exact"/>
        </dgm:presLayoutVars>
      </dgm:prSet>
      <dgm:spPr/>
    </dgm:pt>
    <dgm:pt modelId="{FCD8C148-D557-4433-A1EC-32F3210D85C8}" type="pres">
      <dgm:prSet presAssocID="{9ABD7468-A9A4-41F8-BB41-73D8476E023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13C352E-F658-444F-BA9E-C558773D60CE}" type="pres">
      <dgm:prSet presAssocID="{9ABD7468-A9A4-41F8-BB41-73D8476E0236}" presName="childText" presStyleLbl="revTx" presStyleIdx="0" presStyleCnt="2">
        <dgm:presLayoutVars>
          <dgm:bulletEnabled val="1"/>
        </dgm:presLayoutVars>
      </dgm:prSet>
      <dgm:spPr/>
    </dgm:pt>
    <dgm:pt modelId="{80960464-5B46-4723-8B35-ACB75AFE0F6E}" type="pres">
      <dgm:prSet presAssocID="{0D13E191-70A9-4CFC-BC06-DB4B74D2DD5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6742A71-4574-4067-8BF4-ECE200EAB24B}" type="pres">
      <dgm:prSet presAssocID="{0D13E191-70A9-4CFC-BC06-DB4B74D2DD5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137E74F-66F6-48CC-9249-1AF00B92DF21}" type="presOf" srcId="{6E1E5B4B-4E64-46E2-A355-B3764CC87C50}" destId="{ED3BD733-EBF3-473D-81B8-131295F59ECD}" srcOrd="0" destOrd="0" presId="urn:microsoft.com/office/officeart/2005/8/layout/vList2"/>
    <dgm:cxn modelId="{3ABB3371-0A58-49C8-A8FC-09E24A67C1F1}" srcId="{6E1E5B4B-4E64-46E2-A355-B3764CC87C50}" destId="{9ABD7468-A9A4-41F8-BB41-73D8476E0236}" srcOrd="0" destOrd="0" parTransId="{2C1AD26B-9EFF-4DEC-8365-798AF0ABFD43}" sibTransId="{7E1C1DE5-9E4F-4AF3-99C4-C164FE23565D}"/>
    <dgm:cxn modelId="{B0FC5C7D-1E64-46B2-ACA9-0F01B3E7446A}" type="presOf" srcId="{9ABD7468-A9A4-41F8-BB41-73D8476E0236}" destId="{FCD8C148-D557-4433-A1EC-32F3210D85C8}" srcOrd="0" destOrd="0" presId="urn:microsoft.com/office/officeart/2005/8/layout/vList2"/>
    <dgm:cxn modelId="{DB04B188-17DC-4E38-9E7D-D9CA93145907}" srcId="{9ABD7468-A9A4-41F8-BB41-73D8476E0236}" destId="{94CBB901-CA5B-4940-A9B8-D8D2854FC820}" srcOrd="0" destOrd="0" parTransId="{D927A74B-0490-463C-935D-C13A2DED2FED}" sibTransId="{BBCFC23C-B1F3-4883-8DB4-D766B7EBB6B2}"/>
    <dgm:cxn modelId="{E4D51C8F-2993-4279-93F8-E64CA55964A6}" type="presOf" srcId="{94CBB901-CA5B-4940-A9B8-D8D2854FC820}" destId="{613C352E-F658-444F-BA9E-C558773D60CE}" srcOrd="0" destOrd="0" presId="urn:microsoft.com/office/officeart/2005/8/layout/vList2"/>
    <dgm:cxn modelId="{E0C091B1-9CA8-4586-8F47-09CF748FDB19}" srcId="{0D13E191-70A9-4CFC-BC06-DB4B74D2DD5D}" destId="{4744695A-06CD-46F8-81F8-A20E817EDA0D}" srcOrd="0" destOrd="0" parTransId="{EB07C3FD-619C-456A-8481-46F0767204F9}" sibTransId="{F9AD4C1B-45B2-49BC-98BD-4F44E83459EC}"/>
    <dgm:cxn modelId="{BF0BB3C1-60FB-4B76-A671-069083AA4A86}" type="presOf" srcId="{0D13E191-70A9-4CFC-BC06-DB4B74D2DD5D}" destId="{80960464-5B46-4723-8B35-ACB75AFE0F6E}" srcOrd="0" destOrd="0" presId="urn:microsoft.com/office/officeart/2005/8/layout/vList2"/>
    <dgm:cxn modelId="{F9C9E8ED-448A-42A6-81CB-5A5B3A6CFDFA}" srcId="{6E1E5B4B-4E64-46E2-A355-B3764CC87C50}" destId="{0D13E191-70A9-4CFC-BC06-DB4B74D2DD5D}" srcOrd="1" destOrd="0" parTransId="{B3404E09-D4CA-4FD7-AD87-D1C0C5CE6B3B}" sibTransId="{B7598E1F-DAA0-450D-9F42-96F072949B00}"/>
    <dgm:cxn modelId="{908738FA-883F-4B51-8FA6-272C62FB2D57}" type="presOf" srcId="{4744695A-06CD-46F8-81F8-A20E817EDA0D}" destId="{26742A71-4574-4067-8BF4-ECE200EAB24B}" srcOrd="0" destOrd="0" presId="urn:microsoft.com/office/officeart/2005/8/layout/vList2"/>
    <dgm:cxn modelId="{F529544A-94D5-40A5-89D4-C9D4C97B5A9D}" type="presParOf" srcId="{ED3BD733-EBF3-473D-81B8-131295F59ECD}" destId="{FCD8C148-D557-4433-A1EC-32F3210D85C8}" srcOrd="0" destOrd="0" presId="urn:microsoft.com/office/officeart/2005/8/layout/vList2"/>
    <dgm:cxn modelId="{B95C7203-87D1-4E03-9D31-5084A7794483}" type="presParOf" srcId="{ED3BD733-EBF3-473D-81B8-131295F59ECD}" destId="{613C352E-F658-444F-BA9E-C558773D60CE}" srcOrd="1" destOrd="0" presId="urn:microsoft.com/office/officeart/2005/8/layout/vList2"/>
    <dgm:cxn modelId="{DE5CD4AA-301C-412D-8110-1C402B5DCC99}" type="presParOf" srcId="{ED3BD733-EBF3-473D-81B8-131295F59ECD}" destId="{80960464-5B46-4723-8B35-ACB75AFE0F6E}" srcOrd="2" destOrd="0" presId="urn:microsoft.com/office/officeart/2005/8/layout/vList2"/>
    <dgm:cxn modelId="{3C625B94-B7A2-442E-A5A5-8CC0662FE631}" type="presParOf" srcId="{ED3BD733-EBF3-473D-81B8-131295F59ECD}" destId="{26742A71-4574-4067-8BF4-ECE200EAB24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s-CR" sz="2500" dirty="0"/>
            <a:t>Incrementar la visibilidad online</a:t>
          </a:r>
          <a:endParaRPr lang="en-US" sz="2500" dirty="0"/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s-CR" sz="2500" dirty="0"/>
            <a:t>Sitio web completo y optimizado</a:t>
          </a:r>
          <a:endParaRPr lang="en-US" sz="2500" dirty="0"/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s-CR" sz="2500" dirty="0"/>
            <a:t>Ampliar la base de clientes mayoristas</a:t>
          </a:r>
          <a:endParaRPr lang="en-US" sz="2500" dirty="0"/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s-CR" sz="2500" b="0" dirty="0"/>
            <a:t>Diseño de la tienda web </a:t>
          </a:r>
          <a:endParaRPr lang="en-US" sz="2500" b="0" dirty="0"/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s-CR" sz="2500" b="0" dirty="0"/>
            <a:t>Promociones y estrategias de fidelización</a:t>
          </a:r>
          <a:endParaRPr lang="en-US" sz="2500" b="0" dirty="0"/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s-CR" sz="2500" b="0" dirty="0"/>
            <a:t>Servicio al cliente y alianzas estratégicas</a:t>
          </a:r>
          <a:endParaRPr lang="en-US" sz="2500" b="0" dirty="0"/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s-CR" sz="2500" dirty="0"/>
            <a:t>Marketing en redes sociales</a:t>
          </a:r>
          <a:endParaRPr lang="en-US" sz="2500" dirty="0"/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s-CR" sz="2500" dirty="0"/>
            <a:t>SEO y SEM</a:t>
          </a:r>
          <a:endParaRPr lang="en-US" sz="2500" dirty="0"/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s-CR" sz="2500" dirty="0"/>
            <a:t>Marketing de Email</a:t>
          </a:r>
          <a:endParaRPr lang="en-US" sz="2500" dirty="0"/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8C148-D557-4433-A1EC-32F3210D85C8}">
      <dsp:nvSpPr>
        <dsp:cNvPr id="0" name=""/>
        <dsp:cNvSpPr/>
      </dsp:nvSpPr>
      <dsp:spPr>
        <a:xfrm>
          <a:off x="0" y="22447"/>
          <a:ext cx="5435600" cy="1104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800" kern="1200" noProof="0" dirty="0"/>
            <a:t>Fortalezas</a:t>
          </a:r>
        </a:p>
      </dsp:txBody>
      <dsp:txXfrm>
        <a:off x="53916" y="76363"/>
        <a:ext cx="5327768" cy="996648"/>
      </dsp:txXfrm>
    </dsp:sp>
    <dsp:sp modelId="{613C352E-F658-444F-BA9E-C558773D60CE}">
      <dsp:nvSpPr>
        <dsp:cNvPr id="0" name=""/>
        <dsp:cNvSpPr/>
      </dsp:nvSpPr>
      <dsp:spPr>
        <a:xfrm>
          <a:off x="0" y="1126927"/>
          <a:ext cx="5435600" cy="97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58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CR" sz="2000" kern="1200" dirty="0"/>
            <a:t>Precios más accesibles, atención personalizada: no atiende un Bot, tienda física y virtual.</a:t>
          </a:r>
        </a:p>
      </dsp:txBody>
      <dsp:txXfrm>
        <a:off x="0" y="1126927"/>
        <a:ext cx="5435600" cy="977040"/>
      </dsp:txXfrm>
    </dsp:sp>
    <dsp:sp modelId="{80960464-5B46-4723-8B35-ACB75AFE0F6E}">
      <dsp:nvSpPr>
        <dsp:cNvPr id="0" name=""/>
        <dsp:cNvSpPr/>
      </dsp:nvSpPr>
      <dsp:spPr>
        <a:xfrm>
          <a:off x="0" y="2103967"/>
          <a:ext cx="5435600" cy="1104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800" kern="1200" noProof="0" dirty="0"/>
            <a:t>Debilidades</a:t>
          </a:r>
          <a:endParaRPr lang="es-CR" sz="2800" kern="1200" dirty="0"/>
        </a:p>
      </dsp:txBody>
      <dsp:txXfrm>
        <a:off x="53916" y="2157883"/>
        <a:ext cx="5327768" cy="996648"/>
      </dsp:txXfrm>
    </dsp:sp>
    <dsp:sp modelId="{26742A71-4574-4067-8BF4-ECE200EAB24B}">
      <dsp:nvSpPr>
        <dsp:cNvPr id="0" name=""/>
        <dsp:cNvSpPr/>
      </dsp:nvSpPr>
      <dsp:spPr>
        <a:xfrm>
          <a:off x="0" y="3208447"/>
          <a:ext cx="5435600" cy="97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58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CR" sz="2000" kern="1200" dirty="0"/>
            <a:t>Falta de catálogo virtual o sitio web y falta de más presencia en redes sociales.</a:t>
          </a:r>
        </a:p>
      </dsp:txBody>
      <dsp:txXfrm>
        <a:off x="0" y="3208447"/>
        <a:ext cx="5435600" cy="977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8C148-D557-4433-A1EC-32F3210D85C8}">
      <dsp:nvSpPr>
        <dsp:cNvPr id="0" name=""/>
        <dsp:cNvSpPr/>
      </dsp:nvSpPr>
      <dsp:spPr>
        <a:xfrm>
          <a:off x="0" y="4514"/>
          <a:ext cx="5435600" cy="106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800" kern="1200" noProof="0" dirty="0"/>
            <a:t>Oportunidades</a:t>
          </a:r>
        </a:p>
      </dsp:txBody>
      <dsp:txXfrm>
        <a:off x="52089" y="56603"/>
        <a:ext cx="5331422" cy="962862"/>
      </dsp:txXfrm>
    </dsp:sp>
    <dsp:sp modelId="{613C352E-F658-444F-BA9E-C558773D60CE}">
      <dsp:nvSpPr>
        <dsp:cNvPr id="0" name=""/>
        <dsp:cNvSpPr/>
      </dsp:nvSpPr>
      <dsp:spPr>
        <a:xfrm>
          <a:off x="0" y="1071554"/>
          <a:ext cx="5435600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58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CR" sz="2000" kern="1200" dirty="0"/>
            <a:t>Posibilidad de hacer encargos con 22 días de anticipación, solicitud de cotizaciones.</a:t>
          </a:r>
        </a:p>
      </dsp:txBody>
      <dsp:txXfrm>
        <a:off x="0" y="1071554"/>
        <a:ext cx="5435600" cy="943920"/>
      </dsp:txXfrm>
    </dsp:sp>
    <dsp:sp modelId="{80960464-5B46-4723-8B35-ACB75AFE0F6E}">
      <dsp:nvSpPr>
        <dsp:cNvPr id="0" name=""/>
        <dsp:cNvSpPr/>
      </dsp:nvSpPr>
      <dsp:spPr>
        <a:xfrm>
          <a:off x="0" y="2015474"/>
          <a:ext cx="5435600" cy="106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800" kern="1200" noProof="0" dirty="0"/>
            <a:t>Amenazas</a:t>
          </a:r>
          <a:endParaRPr lang="es-CR" sz="2800" kern="1200" dirty="0"/>
        </a:p>
      </dsp:txBody>
      <dsp:txXfrm>
        <a:off x="52089" y="2067563"/>
        <a:ext cx="5331422" cy="962862"/>
      </dsp:txXfrm>
    </dsp:sp>
    <dsp:sp modelId="{26742A71-4574-4067-8BF4-ECE200EAB24B}">
      <dsp:nvSpPr>
        <dsp:cNvPr id="0" name=""/>
        <dsp:cNvSpPr/>
      </dsp:nvSpPr>
      <dsp:spPr>
        <a:xfrm>
          <a:off x="0" y="3082514"/>
          <a:ext cx="5435600" cy="1120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580" tIns="25400" rIns="142240" bIns="25400" numCol="1" spcCol="1270" anchor="t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CR" sz="2000" kern="1200" dirty="0"/>
            <a:t>Existe mucha competencia, como farmacias, otras tiendas virtuales más conocidas o personas que optan por comprar productos cosméticos artesanales.</a:t>
          </a:r>
        </a:p>
      </dsp:txBody>
      <dsp:txXfrm>
        <a:off x="0" y="3082514"/>
        <a:ext cx="5435600" cy="11209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kern="1200" dirty="0"/>
            <a:t>Incrementar la visibilidad online</a:t>
          </a:r>
          <a:endParaRPr lang="en-US" sz="2500" kern="1200" dirty="0"/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kern="1200" dirty="0"/>
            <a:t>Sitio web completo y optimizado</a:t>
          </a:r>
          <a:endParaRPr lang="en-US" sz="2500" kern="1200" dirty="0"/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kern="1200" dirty="0"/>
            <a:t>Ampliar la base de clientes mayoristas</a:t>
          </a:r>
          <a:endParaRPr lang="en-US" sz="2500" kern="1200" dirty="0"/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b="0" kern="1200" dirty="0"/>
            <a:t>Diseño de la tienda web </a:t>
          </a:r>
          <a:endParaRPr lang="en-US" sz="2500" b="0" kern="1200" dirty="0"/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b="0" kern="1200" dirty="0"/>
            <a:t>Promociones y estrategias de fidelización</a:t>
          </a:r>
          <a:endParaRPr lang="en-US" sz="2500" b="0" kern="1200" dirty="0"/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b="0" kern="1200" dirty="0"/>
            <a:t>Servicio al cliente y alianzas estratégicas</a:t>
          </a:r>
          <a:endParaRPr lang="en-US" sz="2500" b="0" kern="1200" dirty="0"/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kern="1200" dirty="0"/>
            <a:t>Marketing en redes sociales</a:t>
          </a:r>
          <a:endParaRPr lang="en-US" sz="2500" kern="1200" dirty="0"/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kern="1200" dirty="0"/>
            <a:t>SEO y SEM</a:t>
          </a:r>
          <a:endParaRPr lang="en-US" sz="2500" kern="1200" dirty="0"/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kern="1200" dirty="0"/>
            <a:t>Marketing de Email</a:t>
          </a:r>
          <a:endParaRPr lang="en-US" sz="2500" kern="1200" dirty="0"/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5219C-7A86-041C-A085-4AF75EE1B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C44A2-B65E-F058-6ABB-211FD6A1AC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A1667B-FE22-D920-67C0-65FBF85AC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CR" sz="1400" b="1" dirty="0">
                <a:latin typeface="+mj-lt"/>
              </a:rPr>
              <a:t>Rediseño de la tienda web y catálogo online:</a:t>
            </a:r>
            <a:endParaRPr lang="es-CR" sz="1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CR" sz="1400" dirty="0">
                <a:latin typeface="+mj-lt"/>
              </a:rPr>
              <a:t>Crear una tienda virtual intuitiva, con un catálogo completo y detallado de productos de belleza y cuidado personal.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R" sz="1400" dirty="0">
                <a:latin typeface="+mj-lt"/>
              </a:rPr>
              <a:t>Implementar un sistema de cotización en línea para facilitar las compras a mayoristas.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R" sz="1400" dirty="0">
                <a:latin typeface="+mj-lt"/>
              </a:rPr>
              <a:t>Integrar un sistema de gestión de inventarios que refleje la disponibilidad de productos en tiempo real.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R" sz="1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CR" sz="1400" b="1" dirty="0">
                <a:latin typeface="+mj-lt"/>
              </a:rPr>
              <a:t>Fortalecimiento de la presencia en redes sociales:</a:t>
            </a:r>
            <a:endParaRPr lang="es-CR" sz="1400" dirty="0">
              <a:latin typeface="+mj-lt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s-CR" sz="1400" dirty="0">
                <a:latin typeface="+mj-lt"/>
              </a:rPr>
              <a:t>Aumentar la frecuencia de publicaciones en Instagram y Facebook, mostrando tanto productos como testimonios de clientes satisfechos.</a:t>
            </a:r>
          </a:p>
          <a:p>
            <a:pPr>
              <a:buFont typeface="Arial" panose="020B0604020202020204" pitchFamily="34" charset="0"/>
              <a:buNone/>
            </a:pPr>
            <a:r>
              <a:rPr lang="es-CR" sz="1400" dirty="0">
                <a:latin typeface="+mj-lt"/>
              </a:rPr>
              <a:t>Publicar ofertas diarias en historias para mantener a los seguidores comprometidos.</a:t>
            </a:r>
          </a:p>
          <a:p>
            <a:pPr>
              <a:buFont typeface="Arial" panose="020B0604020202020204" pitchFamily="34" charset="0"/>
              <a:buNone/>
            </a:pPr>
            <a:r>
              <a:rPr lang="es-CR" sz="1400" dirty="0">
                <a:latin typeface="+mj-lt"/>
              </a:rPr>
              <a:t>Explorar plataformas como TikTok, donde se puede crear contenido de tendencia y llegar a audiencias jóvenes.</a:t>
            </a:r>
          </a:p>
          <a:p>
            <a:pPr>
              <a:buFont typeface="Arial" panose="020B0604020202020204" pitchFamily="34" charset="0"/>
              <a:buNone/>
            </a:pPr>
            <a:r>
              <a:rPr lang="es-CR" sz="1400" dirty="0">
                <a:latin typeface="+mj-lt"/>
              </a:rPr>
              <a:t>Colaborar con </a:t>
            </a:r>
            <a:r>
              <a:rPr lang="es-CR" sz="1400" dirty="0" err="1">
                <a:latin typeface="+mj-lt"/>
              </a:rPr>
              <a:t>influencers</a:t>
            </a:r>
            <a:r>
              <a:rPr lang="es-CR" sz="1400" dirty="0">
                <a:latin typeface="+mj-lt"/>
              </a:rPr>
              <a:t> del sector de belleza y cuidado personal para promover los productos.</a:t>
            </a:r>
          </a:p>
          <a:p>
            <a:pPr>
              <a:buFont typeface="Arial" panose="020B0604020202020204" pitchFamily="34" charset="0"/>
              <a:buNone/>
            </a:pPr>
            <a:endParaRPr lang="es-CR" sz="1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CR" sz="1400" b="1" dirty="0">
                <a:latin typeface="+mj-lt"/>
              </a:rPr>
              <a:t>Promociones y estrategias de fidelización:</a:t>
            </a:r>
            <a:endParaRPr lang="es-CR" sz="1400" dirty="0">
              <a:latin typeface="+mj-lt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s-CR" sz="1400" dirty="0">
                <a:latin typeface="+mj-lt"/>
              </a:rPr>
              <a:t>Introducir un programa de recompensas para clientes frecuentes, incentivando la compra recurrente.</a:t>
            </a:r>
          </a:p>
          <a:p>
            <a:pPr>
              <a:buFont typeface="Arial" panose="020B0604020202020204" pitchFamily="34" charset="0"/>
              <a:buNone/>
            </a:pPr>
            <a:r>
              <a:rPr lang="es-CR" sz="1400" dirty="0">
                <a:latin typeface="+mj-lt"/>
              </a:rPr>
              <a:t>Ofrecer descuentos especiales para compras al por mayor o para clientes que refieran a otros nuevos clientes.</a:t>
            </a:r>
          </a:p>
          <a:p>
            <a:pPr>
              <a:buFont typeface="Arial" panose="020B0604020202020204" pitchFamily="34" charset="0"/>
              <a:buNone/>
            </a:pPr>
            <a:endParaRPr lang="es-CR" sz="1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CR" sz="1400" b="1" dirty="0">
                <a:latin typeface="+mj-lt"/>
              </a:rPr>
              <a:t>Enfoque en el servicio al cliente:</a:t>
            </a:r>
            <a:endParaRPr lang="es-CR" sz="1400" dirty="0">
              <a:latin typeface="+mj-lt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s-CR" sz="1400" dirty="0">
                <a:latin typeface="+mj-lt"/>
              </a:rPr>
              <a:t>Responder rápidamente a consultas en redes sociales y por correo electrónico, asegurando una atención al cliente excepcional.</a:t>
            </a:r>
          </a:p>
          <a:p>
            <a:pPr>
              <a:buFont typeface="Arial" panose="020B0604020202020204" pitchFamily="34" charset="0"/>
              <a:buNone/>
            </a:pPr>
            <a:r>
              <a:rPr lang="es-CR" sz="1400" dirty="0">
                <a:latin typeface="+mj-lt"/>
              </a:rPr>
              <a:t>Continuar con la atención personalizada en la tienda física, creando una experiencia única que complemente la venta en línea.</a:t>
            </a:r>
          </a:p>
          <a:p>
            <a:pPr>
              <a:buFont typeface="Arial" panose="020B0604020202020204" pitchFamily="34" charset="0"/>
              <a:buNone/>
            </a:pPr>
            <a:endParaRPr lang="es-CR" sz="1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CR" sz="1400" b="1" dirty="0">
                <a:latin typeface="+mj-lt"/>
              </a:rPr>
              <a:t>Desarrollo de alianzas estratégicas:</a:t>
            </a:r>
            <a:endParaRPr lang="es-CR" sz="1400" dirty="0">
              <a:latin typeface="+mj-lt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s-CR" sz="1400" dirty="0">
                <a:latin typeface="+mj-lt"/>
              </a:rPr>
              <a:t>Continuar con las alianzas existentes con asociaciones solidaristas y Pyme Mujer, participando en eventos y ferias locales para aumentar la visibilidad de la marca.</a:t>
            </a:r>
          </a:p>
          <a:p>
            <a:pPr>
              <a:buFont typeface="Arial" panose="020B0604020202020204" pitchFamily="34" charset="0"/>
              <a:buNone/>
            </a:pPr>
            <a:r>
              <a:rPr lang="es-CR" sz="1400" dirty="0">
                <a:latin typeface="+mj-lt"/>
              </a:rPr>
              <a:t>Explorar nuevas alianzas con otras empresas del sector de belleza o salud para ampliar el alcance y la oferta de productos.</a:t>
            </a:r>
          </a:p>
          <a:p>
            <a:endParaRPr lang="en-US" sz="14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B647F-45D8-B87F-B55F-1FCBC6245E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0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5219C-7A86-041C-A085-4AF75EE1B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C44A2-B65E-F058-6ABB-211FD6A1AC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A1667B-FE22-D920-67C0-65FBF85AC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b="1" dirty="0"/>
              <a:t>Tácticas:</a:t>
            </a:r>
            <a:endParaRPr lang="es-CR" dirty="0"/>
          </a:p>
          <a:p>
            <a:pPr>
              <a:buFont typeface="Arial" panose="020B0604020202020204" pitchFamily="34" charset="0"/>
              <a:buNone/>
            </a:pPr>
            <a:r>
              <a:rPr lang="es-CR" b="1" dirty="0"/>
              <a:t>Marketing en redes sociales:</a:t>
            </a:r>
            <a:endParaRPr lang="es-C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R" dirty="0"/>
              <a:t>Publicar contenido visual atractivo como tutoriales de productos, beneficios de cada artículo y promociones exclusivas.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R" dirty="0"/>
              <a:t>Realizar sorteos y concursos para aumentar la interacción y la cantidad de seguidores.</a:t>
            </a:r>
          </a:p>
          <a:p>
            <a:pPr>
              <a:buFont typeface="Arial" panose="020B0604020202020204" pitchFamily="34" charset="0"/>
              <a:buNone/>
            </a:pPr>
            <a:r>
              <a:rPr lang="es-CR" b="1" dirty="0"/>
              <a:t>SEO (Optimización para motores de búsqueda) y SEM (Marketing en buscadores):</a:t>
            </a:r>
            <a:endParaRPr lang="es-C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R" dirty="0"/>
              <a:t>Optimizar la página web para los motores de búsqueda (SEO), asegurando que los productos sean fácilmente encontrados.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R" dirty="0"/>
              <a:t>Implementar campañas pagadas en Google y redes sociales (SEM) para atraer tráfico de calidad a la tienda online.</a:t>
            </a:r>
          </a:p>
          <a:p>
            <a:pPr>
              <a:buFont typeface="Arial" panose="020B0604020202020204" pitchFamily="34" charset="0"/>
              <a:buNone/>
            </a:pPr>
            <a:r>
              <a:rPr lang="es-CR" b="1" dirty="0"/>
              <a:t>Marketing de Email:</a:t>
            </a:r>
            <a:endParaRPr lang="es-C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R" dirty="0"/>
              <a:t>Enviar boletines semanales con nuevas ofertas, productos destacados y noticias relevantes del sector.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R" dirty="0"/>
              <a:t>Utilizar campañas de </a:t>
            </a:r>
            <a:r>
              <a:rPr lang="es-CR" dirty="0" err="1"/>
              <a:t>remarketing</a:t>
            </a:r>
            <a:r>
              <a:rPr lang="es-CR" dirty="0"/>
              <a:t> para contactar a los usuarios que han abandonado el carrito de compras.</a:t>
            </a:r>
          </a:p>
          <a:p>
            <a:endParaRPr lang="en-US" sz="14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B647F-45D8-B87F-B55F-1FCBC6245E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84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sz="1400" b="1" dirty="0">
                <a:latin typeface="+mj-lt"/>
              </a:rPr>
              <a:t>Primer Trimestre:</a:t>
            </a:r>
            <a:endParaRPr lang="es-CR" sz="1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sz="1400" b="1" dirty="0">
                <a:latin typeface="+mj-lt"/>
              </a:rPr>
              <a:t>Diseño de la tienda web:</a:t>
            </a:r>
            <a:r>
              <a:rPr lang="es-CR" sz="1400" dirty="0">
                <a:latin typeface="+mj-lt"/>
              </a:rPr>
              <a:t> Crear y lanzar un sitio web con un catálogo completo de productos y sistema de cotización en línea.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sz="1400" b="1" dirty="0">
                <a:latin typeface="+mj-lt"/>
              </a:rPr>
              <a:t>Fortalecimiento de redes sociales:</a:t>
            </a:r>
            <a:r>
              <a:rPr lang="es-CR" sz="1400" dirty="0">
                <a:latin typeface="+mj-lt"/>
              </a:rPr>
              <a:t> Aumentar la presencia en Instagram y Facebook con publicaciones diarias, ofertas y contenido atractivo.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sz="1400" b="1" dirty="0">
                <a:latin typeface="+mj-lt"/>
              </a:rPr>
              <a:t>Campañas promocionales:</a:t>
            </a:r>
            <a:r>
              <a:rPr lang="es-CR" sz="1400" dirty="0">
                <a:latin typeface="+mj-lt"/>
              </a:rPr>
              <a:t> Introducir promociones diarias y enfocarse en atraer clientes mayoristas mediante ofertas especiales.</a:t>
            </a:r>
          </a:p>
          <a:p>
            <a:endParaRPr lang="es-CR" sz="1400" b="1" dirty="0">
              <a:latin typeface="+mj-lt"/>
            </a:endParaRPr>
          </a:p>
          <a:p>
            <a:r>
              <a:rPr lang="es-CR" sz="1400" b="1" dirty="0">
                <a:latin typeface="+mj-lt"/>
              </a:rPr>
              <a:t>Segundo Trimestre:</a:t>
            </a:r>
            <a:endParaRPr lang="es-CR" sz="1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sz="1400" b="1" dirty="0">
                <a:latin typeface="+mj-lt"/>
              </a:rPr>
              <a:t>Implementación de sistema de cotización y facturación:</a:t>
            </a:r>
            <a:r>
              <a:rPr lang="es-CR" sz="1400" dirty="0">
                <a:latin typeface="+mj-lt"/>
              </a:rPr>
              <a:t> Desarrollar y lanzar un sistema en la web para que los clientes puedan realizar cotizaciones y gestionar sus compras.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sz="1400" b="1" dirty="0">
                <a:latin typeface="+mj-lt"/>
              </a:rPr>
              <a:t>Lanzamiento del programa de fidelización:</a:t>
            </a:r>
            <a:r>
              <a:rPr lang="es-CR" sz="1400" dirty="0">
                <a:latin typeface="+mj-lt"/>
              </a:rPr>
              <a:t> Iniciar un programa de recompensas para clientes frecuentes y realizar campañas de referidos.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sz="1400" b="1" dirty="0">
                <a:latin typeface="+mj-lt"/>
              </a:rPr>
              <a:t>Colaboración con </a:t>
            </a:r>
            <a:r>
              <a:rPr lang="es-CR" sz="1400" b="1" dirty="0" err="1">
                <a:latin typeface="+mj-lt"/>
              </a:rPr>
              <a:t>influencers</a:t>
            </a:r>
            <a:r>
              <a:rPr lang="es-CR" sz="1400" b="1" dirty="0">
                <a:latin typeface="+mj-lt"/>
              </a:rPr>
              <a:t>:</a:t>
            </a:r>
            <a:r>
              <a:rPr lang="es-CR" sz="1400" dirty="0">
                <a:latin typeface="+mj-lt"/>
              </a:rPr>
              <a:t> Iniciar alianzas con </a:t>
            </a:r>
            <a:r>
              <a:rPr lang="es-CR" sz="1400" dirty="0" err="1">
                <a:latin typeface="+mj-lt"/>
              </a:rPr>
              <a:t>influencers</a:t>
            </a:r>
            <a:r>
              <a:rPr lang="es-CR" sz="1400" dirty="0">
                <a:latin typeface="+mj-lt"/>
              </a:rPr>
              <a:t> del sector de belleza para promover los productos y aumentar la visibilidad.</a:t>
            </a:r>
          </a:p>
          <a:p>
            <a:endParaRPr lang="es-CR" sz="1400" b="1" dirty="0">
              <a:latin typeface="+mj-lt"/>
            </a:endParaRPr>
          </a:p>
          <a:p>
            <a:r>
              <a:rPr lang="es-CR" sz="1400" b="1" dirty="0">
                <a:latin typeface="+mj-lt"/>
              </a:rPr>
              <a:t>Tercer Trimestre:</a:t>
            </a:r>
            <a:endParaRPr lang="es-CR" sz="1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sz="1400" b="1" dirty="0">
                <a:latin typeface="+mj-lt"/>
              </a:rPr>
              <a:t>Explorar nuevas plataformas:</a:t>
            </a:r>
            <a:r>
              <a:rPr lang="es-CR" sz="1400" dirty="0">
                <a:latin typeface="+mj-lt"/>
              </a:rPr>
              <a:t> Expandir la presencia a plataformas como TikTok para llegar a un público más joven.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sz="1400" b="1" dirty="0">
                <a:latin typeface="+mj-lt"/>
              </a:rPr>
              <a:t>Participación en eventos y ferias:</a:t>
            </a:r>
            <a:r>
              <a:rPr lang="es-CR" sz="1400" dirty="0">
                <a:latin typeface="+mj-lt"/>
              </a:rPr>
              <a:t> Asistir a ferias locales y colaborar con asociaciones para aumentar la visibilidad de la marca.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sz="1400" b="1" dirty="0">
                <a:latin typeface="+mj-lt"/>
              </a:rPr>
              <a:t>Evaluación de campañas:</a:t>
            </a:r>
            <a:r>
              <a:rPr lang="es-CR" sz="1400" dirty="0">
                <a:latin typeface="+mj-lt"/>
              </a:rPr>
              <a:t> Analizar los resultados de las campañas digitales (SEO, SEM, redes sociales) y ajustar según los resultados obtenidos.</a:t>
            </a:r>
          </a:p>
          <a:p>
            <a:endParaRPr lang="es-CR" sz="14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59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sz="14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12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86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1B98A-018E-C58B-AD23-39D14BB1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9A2CC2-E17D-1BDE-C03E-5E08E43AA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A1BD85-B1C6-14B0-907F-0F1E0EBED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sz="1400" dirty="0" err="1">
                <a:latin typeface="+mj-lt"/>
              </a:rPr>
              <a:t>LaProvedora</a:t>
            </a:r>
            <a:r>
              <a:rPr lang="es-CR" sz="1400" dirty="0">
                <a:latin typeface="+mj-lt"/>
              </a:rPr>
              <a:t> es una tienda virtual y física especializada en productos de cuidado personal, belleza, y cuidado de la piel. </a:t>
            </a:r>
          </a:p>
          <a:p>
            <a:endParaRPr lang="es-CR" sz="1400" dirty="0">
              <a:latin typeface="+mj-lt"/>
            </a:endParaRPr>
          </a:p>
          <a:p>
            <a:r>
              <a:rPr lang="es-CR" sz="1400" dirty="0">
                <a:latin typeface="+mj-lt"/>
              </a:rPr>
              <a:t>La empresa se distingue por su atención personalizada, precios accesibles y su enfoque en ofrecer productos de calidad tanto para minoristas como para clientes individuales. </a:t>
            </a:r>
          </a:p>
          <a:p>
            <a:endParaRPr lang="es-CR" sz="1400" dirty="0">
              <a:latin typeface="+mj-lt"/>
            </a:endParaRPr>
          </a:p>
          <a:p>
            <a:r>
              <a:rPr lang="es-CR" sz="1400" dirty="0">
                <a:latin typeface="+mj-lt"/>
              </a:rPr>
              <a:t>Con una presencia en redes sociales como Instagram y Facebook, y la posibilidad de hacer encargos con 22 días de anticipación, </a:t>
            </a:r>
            <a:r>
              <a:rPr lang="es-CR" sz="1400" dirty="0" err="1">
                <a:latin typeface="+mj-lt"/>
              </a:rPr>
              <a:t>LaProvedora</a:t>
            </a:r>
            <a:r>
              <a:rPr lang="es-CR" sz="1400" dirty="0">
                <a:latin typeface="+mj-lt"/>
              </a:rPr>
              <a:t> está en un proceso de expansión con la meta de establecer un sitio web funcional que facilite la cotización y la gestión de inventarios.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162BF-6D10-60B6-6155-CF320AFFA6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41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1B98A-018E-C58B-AD23-39D14BB16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9A2CC2-E17D-1BDE-C03E-5E08E43AA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A1BD85-B1C6-14B0-907F-0F1E0EBED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sz="1400" b="1" dirty="0">
                <a:latin typeface="+mj-lt"/>
              </a:rPr>
              <a:t>Análisis FODA:</a:t>
            </a:r>
          </a:p>
          <a:p>
            <a:endParaRPr lang="es-CR" sz="1400" dirty="0">
              <a:latin typeface="+mj-lt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s-CR" sz="1400" b="1" dirty="0">
                <a:latin typeface="+mj-lt"/>
              </a:rPr>
              <a:t>Fortalezas:</a:t>
            </a:r>
            <a:endParaRPr lang="es-CR" sz="14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R" sz="1400" dirty="0">
                <a:latin typeface="+mj-lt"/>
              </a:rPr>
              <a:t>Precios accesibles, que atraen tanto a clientes minoristas como a consumidores individuales.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R" sz="1400" dirty="0">
                <a:latin typeface="+mj-lt"/>
              </a:rPr>
              <a:t>Atención personalizada, sin el uso de </a:t>
            </a:r>
            <a:r>
              <a:rPr lang="es-CR" sz="1400" dirty="0" err="1">
                <a:latin typeface="+mj-lt"/>
              </a:rPr>
              <a:t>bots</a:t>
            </a:r>
            <a:r>
              <a:rPr lang="es-CR" sz="1400" dirty="0">
                <a:latin typeface="+mj-lt"/>
              </a:rPr>
              <a:t>, lo que genera una relación cercana con el cliente.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R" sz="1400" dirty="0">
                <a:latin typeface="+mj-lt"/>
              </a:rPr>
              <a:t>Existencia de una tienda física y virtual, lo que proporciona una experiencia de compra híbrida.</a:t>
            </a:r>
          </a:p>
          <a:p>
            <a:pPr>
              <a:buFont typeface="Arial" panose="020B0604020202020204" pitchFamily="34" charset="0"/>
              <a:buNone/>
            </a:pPr>
            <a:r>
              <a:rPr lang="es-CR" sz="1400" b="1" dirty="0">
                <a:latin typeface="+mj-lt"/>
              </a:rPr>
              <a:t>Oportunidades:</a:t>
            </a:r>
            <a:endParaRPr lang="es-CR" sz="14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R" sz="1400" dirty="0">
                <a:latin typeface="+mj-lt"/>
              </a:rPr>
              <a:t>Opción de realizar encargos con 22 días de anticipación, lo cual es atractivo para clientes que necesitan productos a futuro.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R" sz="1400" dirty="0">
                <a:latin typeface="+mj-lt"/>
              </a:rPr>
              <a:t>La posibilidad de solicitar cotizaciones facilita la venta a mayoristas y clientes interesados en comprar en grandes cantidades.</a:t>
            </a:r>
          </a:p>
          <a:p>
            <a:pPr>
              <a:buFont typeface="Arial" panose="020B0604020202020204" pitchFamily="34" charset="0"/>
              <a:buNone/>
            </a:pPr>
            <a:r>
              <a:rPr lang="es-CR" sz="1400" b="1" dirty="0">
                <a:latin typeface="+mj-lt"/>
              </a:rPr>
              <a:t>Debilidades:</a:t>
            </a:r>
            <a:endParaRPr lang="es-CR" sz="14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R" sz="1400" dirty="0">
                <a:latin typeface="+mj-lt"/>
              </a:rPr>
              <a:t>La falta de un catálogo virtual completo, lo que limita la experiencia de compra online.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R" sz="1400" dirty="0">
                <a:latin typeface="+mj-lt"/>
              </a:rPr>
              <a:t>Poca presencia en redes sociales, lo que reduce el alcance a nuevas audiencias y la fidelización de clientes.</a:t>
            </a:r>
          </a:p>
          <a:p>
            <a:pPr>
              <a:buFont typeface="Arial" panose="020B0604020202020204" pitchFamily="34" charset="0"/>
              <a:buNone/>
            </a:pPr>
            <a:r>
              <a:rPr lang="es-CR" sz="1400" b="1" dirty="0">
                <a:latin typeface="+mj-lt"/>
              </a:rPr>
              <a:t>Amenazas:</a:t>
            </a:r>
            <a:endParaRPr lang="es-CR" sz="14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R" sz="1400" dirty="0">
                <a:latin typeface="+mj-lt"/>
              </a:rPr>
              <a:t>La competencia de farmacias, otras tiendas virtuales más conocidas, y la preferencia por productos cosméticos artesanales.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R" sz="1400" dirty="0">
                <a:latin typeface="+mj-lt"/>
              </a:rPr>
              <a:t>Mercado saturado de opciones que pueden dificultar la diferenciación de la marca.</a:t>
            </a:r>
          </a:p>
          <a:p>
            <a:endParaRPr lang="es-CR" sz="14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162BF-6D10-60B6-6155-CF320AFFA6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942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4E8FF-6E97-E1AC-766C-D9E82DEC9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2E43D-8AAC-9EB6-550A-AFF91BC23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F5F754-8B40-1A20-26FD-65D96C0EA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4AF13-A026-E13B-424A-C7400D971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572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4E8FF-6E97-E1AC-766C-D9E82DEC9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2E43D-8AAC-9EB6-550A-AFF91BC23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F5F754-8B40-1A20-26FD-65D96C0EA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4AF13-A026-E13B-424A-C7400D971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54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4E8FF-6E97-E1AC-766C-D9E82DEC9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2E43D-8AAC-9EB6-550A-AFF91BC23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F5F754-8B40-1A20-26FD-65D96C0EA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4AF13-A026-E13B-424A-C7400D971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08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4E8FF-6E97-E1AC-766C-D9E82DEC9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2E43D-8AAC-9EB6-550A-AFF91BC23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F5F754-8B40-1A20-26FD-65D96C0EA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4AF13-A026-E13B-424A-C7400D971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40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sz="1400" b="1" dirty="0">
                <a:latin typeface="+mj-lt"/>
              </a:rPr>
              <a:t>Objetivos de Marketing:</a:t>
            </a:r>
          </a:p>
          <a:p>
            <a:endParaRPr lang="es-CR" sz="14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s-CR" sz="1400" b="1" dirty="0">
                <a:latin typeface="+mj-lt"/>
              </a:rPr>
              <a:t>Incrementar la visibilidad online y la presencia en redes sociales.</a:t>
            </a:r>
            <a:br>
              <a:rPr lang="es-CR" sz="1400" dirty="0">
                <a:latin typeface="+mj-lt"/>
              </a:rPr>
            </a:br>
            <a:r>
              <a:rPr lang="es-CR" sz="1400" dirty="0">
                <a:latin typeface="+mj-lt"/>
              </a:rPr>
              <a:t>Aumentar el número de seguidores en Instagram y Facebook, y explorar nuevas plataformas como TikTok para llegar a públicos más jóvenes.</a:t>
            </a:r>
          </a:p>
          <a:p>
            <a:pPr>
              <a:buFont typeface="+mj-lt"/>
              <a:buAutoNum type="arabicPeriod"/>
            </a:pPr>
            <a:endParaRPr lang="es-CR" sz="14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s-CR" sz="1400" b="1" dirty="0">
                <a:latin typeface="+mj-lt"/>
              </a:rPr>
              <a:t>Desarrollar un catálogo virtual completo y optimizado.</a:t>
            </a:r>
            <a:br>
              <a:rPr lang="es-CR" sz="1400" dirty="0">
                <a:latin typeface="+mj-lt"/>
              </a:rPr>
            </a:br>
            <a:r>
              <a:rPr lang="es-CR" sz="1400" dirty="0">
                <a:latin typeface="+mj-lt"/>
              </a:rPr>
              <a:t>Crear una página web que facilite la compra en línea, con un catálogo de productos detallado y un sistema de cotización y facturación automatizado.</a:t>
            </a:r>
          </a:p>
          <a:p>
            <a:pPr>
              <a:buFont typeface="+mj-lt"/>
              <a:buAutoNum type="arabicPeriod"/>
            </a:pPr>
            <a:endParaRPr lang="es-CR" sz="1400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es-CR" sz="1400" b="1" dirty="0">
                <a:latin typeface="+mj-lt"/>
              </a:rPr>
              <a:t>Ampliar la base de clientes mayoristas.</a:t>
            </a:r>
            <a:br>
              <a:rPr lang="es-CR" sz="1400" dirty="0">
                <a:latin typeface="+mj-lt"/>
              </a:rPr>
            </a:br>
            <a:r>
              <a:rPr lang="es-CR" sz="1400" dirty="0">
                <a:latin typeface="+mj-lt"/>
              </a:rPr>
              <a:t>Atraer a más mayoristas (salones de belleza, manicuristas, asociaciones solidaristas) y clientes interesados en productos al por mayor, mediante estrategias de marketing digital y relaciones públicas.</a:t>
            </a:r>
          </a:p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image" Target="../media/image13.svg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4.xml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audio" Target="../media/media6.m4a"/><Relationship Id="rId16" Type="http://schemas.openxmlformats.org/officeDocument/2006/relationships/image" Target="../media/image16.png"/><Relationship Id="rId1" Type="http://schemas.microsoft.com/office/2007/relationships/media" Target="../media/media6.m4a"/><Relationship Id="rId6" Type="http://schemas.openxmlformats.org/officeDocument/2006/relationships/diagramData" Target="../diagrams/data4.xml"/><Relationship Id="rId11" Type="http://schemas.openxmlformats.org/officeDocument/2006/relationships/image" Target="../media/image3.png"/><Relationship Id="rId5" Type="http://schemas.openxmlformats.org/officeDocument/2006/relationships/image" Target="../media/image5.jpeg"/><Relationship Id="rId15" Type="http://schemas.openxmlformats.org/officeDocument/2006/relationships/image" Target="../media/image15.svg"/><Relationship Id="rId10" Type="http://schemas.microsoft.com/office/2007/relationships/diagramDrawing" Target="../diagrams/drawing4.xml"/><Relationship Id="rId4" Type="http://schemas.openxmlformats.org/officeDocument/2006/relationships/notesSlide" Target="../notesSlides/notesSlide10.xml"/><Relationship Id="rId9" Type="http://schemas.openxmlformats.org/officeDocument/2006/relationships/diagramColors" Target="../diagrams/colors4.xml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13" Type="http://schemas.openxmlformats.org/officeDocument/2006/relationships/image" Target="../media/image19.svg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5.xml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audio" Target="../media/media6.m4a"/><Relationship Id="rId16" Type="http://schemas.openxmlformats.org/officeDocument/2006/relationships/image" Target="../media/image22.png"/><Relationship Id="rId1" Type="http://schemas.microsoft.com/office/2007/relationships/media" Target="../media/media6.m4a"/><Relationship Id="rId6" Type="http://schemas.openxmlformats.org/officeDocument/2006/relationships/diagramData" Target="../diagrams/data5.xml"/><Relationship Id="rId11" Type="http://schemas.openxmlformats.org/officeDocument/2006/relationships/image" Target="../media/image3.png"/><Relationship Id="rId5" Type="http://schemas.openxmlformats.org/officeDocument/2006/relationships/image" Target="../media/image5.jpeg"/><Relationship Id="rId15" Type="http://schemas.openxmlformats.org/officeDocument/2006/relationships/image" Target="../media/image21.svg"/><Relationship Id="rId10" Type="http://schemas.microsoft.com/office/2007/relationships/diagramDrawing" Target="../diagrams/drawing5.xml"/><Relationship Id="rId4" Type="http://schemas.openxmlformats.org/officeDocument/2006/relationships/notesSlide" Target="../notesSlides/notesSlide11.xml"/><Relationship Id="rId9" Type="http://schemas.openxmlformats.org/officeDocument/2006/relationships/diagramColors" Target="../diagrams/colors5.xml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slideLayout" Target="../slideLayouts/slideLayout4.xml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3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4.xml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hibeautycr.com/" TargetMode="External"/><Relationship Id="rId3" Type="http://schemas.openxmlformats.org/officeDocument/2006/relationships/slideLayout" Target="../slideLayouts/slideLayout4.xml"/><Relationship Id="rId7" Type="http://schemas.openxmlformats.org/officeDocument/2006/relationships/hyperlink" Target="https://www.facebook.com/profile.php?id=100095297153854" TargetMode="Externa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www.instagram.com/laproveedorastore/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Relationship Id="rId9" Type="http://schemas.openxmlformats.org/officeDocument/2006/relationships/hyperlink" Target="https://bebeautycostarica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7.svg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3.xm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" Type="http://schemas.openxmlformats.org/officeDocument/2006/relationships/audio" Target="../media/media5.m4a"/><Relationship Id="rId16" Type="http://schemas.openxmlformats.org/officeDocument/2006/relationships/image" Target="../media/image10.png"/><Relationship Id="rId1" Type="http://schemas.microsoft.com/office/2007/relationships/media" Target="../media/media5.m4a"/><Relationship Id="rId6" Type="http://schemas.openxmlformats.org/officeDocument/2006/relationships/diagramData" Target="../diagrams/data3.xml"/><Relationship Id="rId11" Type="http://schemas.openxmlformats.org/officeDocument/2006/relationships/image" Target="../media/image3.png"/><Relationship Id="rId5" Type="http://schemas.openxmlformats.org/officeDocument/2006/relationships/image" Target="../media/image5.jpeg"/><Relationship Id="rId15" Type="http://schemas.openxmlformats.org/officeDocument/2006/relationships/image" Target="../media/image9.svg"/><Relationship Id="rId10" Type="http://schemas.microsoft.com/office/2007/relationships/diagramDrawing" Target="../diagrams/drawing3.xml"/><Relationship Id="rId4" Type="http://schemas.openxmlformats.org/officeDocument/2006/relationships/notesSlide" Target="../notesSlides/notesSlide9.xml"/><Relationship Id="rId9" Type="http://schemas.openxmlformats.org/officeDocument/2006/relationships/diagramColors" Target="../diagrams/colors3.xml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s-CR" sz="4000" dirty="0">
                <a:solidFill>
                  <a:schemeClr val="bg1"/>
                </a:solidFill>
              </a:rPr>
              <a:t>EXAMEN – Plan de Marketing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641717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Diana Ponce FAERRON </a:t>
            </a:r>
          </a:p>
        </p:txBody>
      </p:sp>
      <p:pic>
        <p:nvPicPr>
          <p:cNvPr id="5" name="Picture 4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55726244-6E22-D8C1-A206-2A1D7E8F7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56" y="548640"/>
            <a:ext cx="3095359" cy="1300051"/>
          </a:xfrm>
          <a:prstGeom prst="rect">
            <a:avLst/>
          </a:prstGeom>
        </p:spPr>
      </p:pic>
      <p:pic>
        <p:nvPicPr>
          <p:cNvPr id="14" name="Audio 13">
            <a:extLst>
              <a:ext uri="{FF2B5EF4-FFF2-40B4-BE49-F238E27FC236}">
                <a16:creationId xmlns:a16="http://schemas.microsoft.com/office/drawing/2014/main" id="{67EA3891-AF16-D29F-5F7E-1688EED175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99"/>
    </mc:Choice>
    <mc:Fallback xmlns="">
      <p:transition spd="slow" advTm="7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5A0D3E-BCCA-99FD-93AD-5337479D2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2011831-0CA8-0C99-288D-2D321E4B3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D6E6F600-C14D-F7FA-48E5-E062A0A99FE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6DBAF41-D685-EDD8-344B-94CC0402E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48B659-DCC1-C88B-1323-10FA6A30A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BCDF2F-7A40-B12A-B1D6-105DAEDDE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BB5561-2685-B5B0-4B49-4F06E1252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043660-8411-B9DE-A594-0D39131F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s-CR" dirty="0"/>
              <a:t>Estrategias de Marketing</a:t>
            </a:r>
            <a:endParaRPr lang="es-CR" noProof="1"/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AEB59D54-4BA2-D767-B6EA-9E8F919DE3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7120677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Audio 3">
            <a:extLst>
              <a:ext uri="{FF2B5EF4-FFF2-40B4-BE49-F238E27FC236}">
                <a16:creationId xmlns:a16="http://schemas.microsoft.com/office/drawing/2014/main" id="{B23D82C1-2AE3-6E10-F0BA-CC47734B1E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  <p:pic>
        <p:nvPicPr>
          <p:cNvPr id="5" name="Graphic 4" descr="Ui Ux with solid fill">
            <a:extLst>
              <a:ext uri="{FF2B5EF4-FFF2-40B4-BE49-F238E27FC236}">
                <a16:creationId xmlns:a16="http://schemas.microsoft.com/office/drawing/2014/main" id="{37941BA5-9135-8519-0A23-6D2C1DF5C6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6300" y="2584900"/>
            <a:ext cx="635000" cy="635000"/>
          </a:xfrm>
          <a:prstGeom prst="rect">
            <a:avLst/>
          </a:prstGeom>
        </p:spPr>
      </p:pic>
      <p:pic>
        <p:nvPicPr>
          <p:cNvPr id="11" name="Graphic 10" descr="Handshake with solid fill">
            <a:extLst>
              <a:ext uri="{FF2B5EF4-FFF2-40B4-BE49-F238E27FC236}">
                <a16:creationId xmlns:a16="http://schemas.microsoft.com/office/drawing/2014/main" id="{8729F8C3-D5D3-49D4-C24B-5BE84C1265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4900" y="3644645"/>
            <a:ext cx="736600" cy="736600"/>
          </a:xfrm>
          <a:prstGeom prst="rect">
            <a:avLst/>
          </a:prstGeom>
        </p:spPr>
      </p:pic>
      <p:pic>
        <p:nvPicPr>
          <p:cNvPr id="20" name="Graphic 19" descr="Customer review with solid fill">
            <a:extLst>
              <a:ext uri="{FF2B5EF4-FFF2-40B4-BE49-F238E27FC236}">
                <a16:creationId xmlns:a16="http://schemas.microsoft.com/office/drawing/2014/main" id="{588AD6F3-38D6-8D53-2A22-4AD1B27FB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6300" y="4754218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5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85"/>
    </mc:Choice>
    <mc:Fallback xmlns="">
      <p:transition spd="slow" advTm="45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5A0D3E-BCCA-99FD-93AD-5337479D2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2011831-0CA8-0C99-288D-2D321E4B3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D6E6F600-C14D-F7FA-48E5-E062A0A99FE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6DBAF41-D685-EDD8-344B-94CC0402E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48B659-DCC1-C88B-1323-10FA6A30A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BCDF2F-7A40-B12A-B1D6-105DAEDDE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BB5561-2685-B5B0-4B49-4F06E1252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043660-8411-B9DE-A594-0D39131F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s-CR" dirty="0"/>
              <a:t>Estrategias DIGITALES</a:t>
            </a:r>
            <a:endParaRPr lang="es-CR" noProof="1"/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AEB59D54-4BA2-D767-B6EA-9E8F919DE3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639899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Audio 3">
            <a:extLst>
              <a:ext uri="{FF2B5EF4-FFF2-40B4-BE49-F238E27FC236}">
                <a16:creationId xmlns:a16="http://schemas.microsoft.com/office/drawing/2014/main" id="{B23D82C1-2AE3-6E10-F0BA-CC47734B1E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  <p:pic>
        <p:nvPicPr>
          <p:cNvPr id="10" name="Graphic 9" descr="Online Network with solid fill">
            <a:extLst>
              <a:ext uri="{FF2B5EF4-FFF2-40B4-BE49-F238E27FC236}">
                <a16:creationId xmlns:a16="http://schemas.microsoft.com/office/drawing/2014/main" id="{044E3FE0-13DF-FBDC-A8A1-29243E8952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9000" y="2587461"/>
            <a:ext cx="651294" cy="651294"/>
          </a:xfrm>
          <a:prstGeom prst="rect">
            <a:avLst/>
          </a:prstGeom>
        </p:spPr>
      </p:pic>
      <p:pic>
        <p:nvPicPr>
          <p:cNvPr id="14" name="Graphic 13" descr="Search Inventory with solid fill">
            <a:extLst>
              <a:ext uri="{FF2B5EF4-FFF2-40B4-BE49-F238E27FC236}">
                <a16:creationId xmlns:a16="http://schemas.microsoft.com/office/drawing/2014/main" id="{BC487CD6-48FC-D854-32EE-04758C0C56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7600" y="3631946"/>
            <a:ext cx="651294" cy="651294"/>
          </a:xfrm>
          <a:prstGeom prst="rect">
            <a:avLst/>
          </a:prstGeom>
        </p:spPr>
      </p:pic>
      <p:pic>
        <p:nvPicPr>
          <p:cNvPr id="21" name="Graphic 20" descr="Open envelope with solid fill">
            <a:extLst>
              <a:ext uri="{FF2B5EF4-FFF2-40B4-BE49-F238E27FC236}">
                <a16:creationId xmlns:a16="http://schemas.microsoft.com/office/drawing/2014/main" id="{23E24090-1898-5D8D-AB5B-F8C804648D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6300" y="4685147"/>
            <a:ext cx="651294" cy="65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7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85"/>
    </mc:Choice>
    <mc:Fallback xmlns="">
      <p:transition spd="slow" advTm="45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latin typeface="+mj-lt"/>
                <a:ea typeface="+mj-ea"/>
                <a:cs typeface="+mj-cs"/>
              </a:rPr>
              <a:t>Plan de </a:t>
            </a:r>
            <a:r>
              <a:rPr lang="en-US" b="0" kern="1200" cap="all" dirty="0" err="1">
                <a:latin typeface="+mj-lt"/>
                <a:ea typeface="+mj-ea"/>
                <a:cs typeface="+mj-cs"/>
              </a:rPr>
              <a:t>Acción</a:t>
            </a:r>
            <a:endParaRPr lang="en-US" b="0" kern="12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24C3B3-8C4C-3E2D-079F-1DAB946B9DC6}"/>
              </a:ext>
            </a:extLst>
          </p:cNvPr>
          <p:cNvSpPr txBox="1"/>
          <p:nvPr/>
        </p:nvSpPr>
        <p:spPr>
          <a:xfrm>
            <a:off x="501817" y="1935097"/>
            <a:ext cx="11415545" cy="487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+mj-lt"/>
              <a:buAutoNum type="arabicPeriod"/>
            </a:pPr>
            <a:r>
              <a:rPr lang="es-CR" dirty="0"/>
              <a:t>Primer Trimestre:</a:t>
            </a:r>
          </a:p>
          <a:p>
            <a:pPr marL="1220400" lvl="2" indent="-3060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s-CR" dirty="0"/>
              <a:t>Diseño de la tienda web</a:t>
            </a:r>
          </a:p>
          <a:p>
            <a:pPr marL="1220400" lvl="2" indent="-3060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s-CR" dirty="0"/>
              <a:t>Fortalecimiento de redes sociales</a:t>
            </a:r>
          </a:p>
          <a:p>
            <a:pPr marL="1220400" lvl="2" indent="-3060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s-CR" dirty="0"/>
              <a:t>Campañas promocionales</a:t>
            </a:r>
          </a:p>
          <a:p>
            <a:pPr marL="342900" indent="-3429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+mj-lt"/>
              <a:buAutoNum type="arabicPeriod"/>
            </a:pPr>
            <a:r>
              <a:rPr lang="es-CR" dirty="0"/>
              <a:t>Segundo Trimestre:</a:t>
            </a:r>
          </a:p>
          <a:p>
            <a:pPr marL="1220400" lvl="2" indent="-3060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s-CR" dirty="0"/>
              <a:t>Implementación de sistema de cotización y facturación.</a:t>
            </a:r>
          </a:p>
          <a:p>
            <a:pPr marL="1220400" lvl="2" indent="-3060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s-CR" dirty="0"/>
              <a:t>Lanzamiento del programa de fidelización</a:t>
            </a:r>
          </a:p>
          <a:p>
            <a:pPr marL="1220400" lvl="2" indent="-3060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s-CR" dirty="0"/>
              <a:t>Colaboración con </a:t>
            </a:r>
            <a:r>
              <a:rPr lang="es-CR" dirty="0" err="1"/>
              <a:t>influencers</a:t>
            </a:r>
            <a:endParaRPr lang="es-CR" dirty="0"/>
          </a:p>
          <a:p>
            <a:pPr marL="342900" indent="-3429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+mj-lt"/>
              <a:buAutoNum type="arabicPeriod"/>
            </a:pPr>
            <a:r>
              <a:rPr lang="es-CR" dirty="0"/>
              <a:t>Tercer Trimestre:</a:t>
            </a:r>
          </a:p>
          <a:p>
            <a:pPr marL="1220400" lvl="2" indent="-3060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s-CR" dirty="0"/>
              <a:t>Explorar nuevas plataformas</a:t>
            </a:r>
          </a:p>
          <a:p>
            <a:pPr marL="1220400" lvl="2" indent="-3060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s-CR" dirty="0"/>
              <a:t>Participación en eventos y ferias</a:t>
            </a:r>
          </a:p>
          <a:p>
            <a:pPr marL="1220400" lvl="2" indent="-3060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s-CR" dirty="0"/>
              <a:t>Evaluación de campañas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92E40CB1-EC76-A123-EDEF-2AE7292508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70"/>
    </mc:Choice>
    <mc:Fallback xmlns="">
      <p:transition spd="slow" advTm="51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R" dirty="0"/>
              <a:t>Métricas de Éxito</a:t>
            </a:r>
            <a:endParaRPr lang="en-US" b="0" kern="12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24C3B3-8C4C-3E2D-079F-1DAB946B9DC6}"/>
              </a:ext>
            </a:extLst>
          </p:cNvPr>
          <p:cNvSpPr txBox="1"/>
          <p:nvPr/>
        </p:nvSpPr>
        <p:spPr>
          <a:xfrm>
            <a:off x="501817" y="1935097"/>
            <a:ext cx="11415545" cy="5558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b="1" dirty="0"/>
              <a:t>Medición y Análisis</a:t>
            </a:r>
          </a:p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dirty="0"/>
              <a:t>Herramientas</a:t>
            </a:r>
          </a:p>
          <a:p>
            <a:pPr marL="800100" lvl="1" indent="-3429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s-CR" dirty="0"/>
              <a:t>Google </a:t>
            </a:r>
            <a:r>
              <a:rPr lang="es-CR" dirty="0" err="1"/>
              <a:t>Analytics</a:t>
            </a:r>
            <a:r>
              <a:rPr lang="es-CR" dirty="0"/>
              <a:t>: Para monitorear el tráfico web y el comportamiento de los usuarios.</a:t>
            </a:r>
          </a:p>
          <a:p>
            <a:pPr marL="800100" lvl="1" indent="-3429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s-CR" dirty="0" err="1"/>
              <a:t>Search</a:t>
            </a:r>
            <a:r>
              <a:rPr lang="es-CR" dirty="0"/>
              <a:t> </a:t>
            </a:r>
            <a:r>
              <a:rPr lang="es-CR" dirty="0" err="1"/>
              <a:t>Console</a:t>
            </a:r>
            <a:r>
              <a:rPr lang="es-CR" dirty="0"/>
              <a:t>: Para analizar el rendimiento en motores de búsqueda.</a:t>
            </a:r>
          </a:p>
          <a:p>
            <a:pPr marL="342900" indent="-3429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+mj-lt"/>
              <a:buAutoNum type="arabicPeriod"/>
            </a:pPr>
            <a:endParaRPr lang="es-CR" dirty="0"/>
          </a:p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dirty="0"/>
              <a:t>El marketing se distribuirá entre el desarrollo web, publicidad en redes sociales (Instagram, Facebook, Google </a:t>
            </a:r>
            <a:r>
              <a:rPr lang="es-CR" dirty="0" err="1"/>
              <a:t>Ads</a:t>
            </a:r>
            <a:r>
              <a:rPr lang="es-CR" dirty="0"/>
              <a:t>), colaboraciones con </a:t>
            </a:r>
            <a:r>
              <a:rPr lang="es-CR" dirty="0" err="1"/>
              <a:t>influencers</a:t>
            </a:r>
            <a:r>
              <a:rPr lang="es-CR" dirty="0"/>
              <a:t> y campañas de email marketing</a:t>
            </a:r>
          </a:p>
          <a:p>
            <a:pPr marL="342900" indent="-3429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+mj-lt"/>
              <a:buAutoNum type="arabicPeriod"/>
            </a:pPr>
            <a:endParaRPr lang="es-CR" dirty="0"/>
          </a:p>
          <a:p>
            <a:pPr marL="1257300" lvl="2" indent="-3429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Ø"/>
            </a:pPr>
            <a:r>
              <a:rPr lang="es-CR" dirty="0"/>
              <a:t>Incremento en el tráfico web y número de visitas al sitio.</a:t>
            </a:r>
          </a:p>
          <a:p>
            <a:pPr marL="1257300" lvl="2" indent="-3429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Ø"/>
            </a:pPr>
            <a:r>
              <a:rPr lang="es-CR" dirty="0"/>
              <a:t>Aumento en el número de seguidores en redes sociales.</a:t>
            </a:r>
          </a:p>
          <a:p>
            <a:pPr marL="1257300" lvl="2" indent="-3429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Ø"/>
            </a:pPr>
            <a:r>
              <a:rPr lang="es-CR" dirty="0"/>
              <a:t>Incremento de ventas, especialmente en ventas al por mayor.</a:t>
            </a:r>
          </a:p>
          <a:p>
            <a:pPr marL="1257300" lvl="2" indent="-3429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Ø"/>
            </a:pPr>
            <a:r>
              <a:rPr lang="es-CR" dirty="0"/>
              <a:t>Satisfacción del cliente, medida a través de encuestas y comentarios en redes sociales.</a:t>
            </a:r>
          </a:p>
          <a:p>
            <a:pPr marL="342900" indent="-3429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+mj-lt"/>
              <a:buAutoNum type="arabicPeriod"/>
            </a:pPr>
            <a:endParaRPr lang="es-CR" dirty="0"/>
          </a:p>
          <a:p>
            <a:pPr marL="342900" indent="-3429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+mj-lt"/>
              <a:buAutoNum type="arabicPeriod"/>
            </a:pPr>
            <a:endParaRPr lang="es-CR" dirty="0"/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92E40CB1-EC76-A123-EDEF-2AE7292508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70"/>
    </mc:Choice>
    <mc:Fallback xmlns="">
      <p:transition spd="slow" advTm="51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Gracias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F2F82960-8799-DD7D-F5F7-8B95D93CEB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2"/>
    </mc:Choice>
    <mc:Fallback xmlns="">
      <p:transition spd="slow" advTm="4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PLAN DE Marketing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D6B3EA6-68F3-FB6A-B262-73DD5B4CFA97}"/>
              </a:ext>
            </a:extLst>
          </p:cNvPr>
          <p:cNvSpPr txBox="1">
            <a:spLocks/>
          </p:cNvSpPr>
          <p:nvPr/>
        </p:nvSpPr>
        <p:spPr>
          <a:xfrm>
            <a:off x="368451" y="2606651"/>
            <a:ext cx="11455097" cy="2478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R" dirty="0">
                <a:solidFill>
                  <a:schemeClr val="tx1"/>
                </a:solidFill>
              </a:rPr>
              <a:t>Es una estrategia diseñada para promocionar, posicionar y optimizar una marca, producto o servicio en el entorno digital.</a:t>
            </a:r>
          </a:p>
          <a:p>
            <a:pPr algn="just"/>
            <a:endParaRPr lang="es-CR" dirty="0">
              <a:solidFill>
                <a:schemeClr val="tx1"/>
              </a:solidFill>
            </a:endParaRPr>
          </a:p>
          <a:p>
            <a:pPr algn="just"/>
            <a:r>
              <a:rPr lang="es-CR" dirty="0">
                <a:solidFill>
                  <a:schemeClr val="tx1"/>
                </a:solidFill>
              </a:rPr>
              <a:t>El objetivo final de este plan es aprovechar al máximo las capacidades del entorno virtual para construir una presencia sólida en línea, conectar con el público objetivo y alcanzar metas comerciales específicas</a:t>
            </a:r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A5F68D0D-D213-87C3-A5BD-85507C7E85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88"/>
    </mc:Choice>
    <mc:Fallback xmlns="">
      <p:transition spd="slow" advTm="86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0A423-66A2-5BD0-616A-930632A07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D163-3743-E6A6-DCE3-D56F3472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Empresa la proveedora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BA0767AF-31FF-7F96-F969-22C088FA82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  <p:pic>
        <p:nvPicPr>
          <p:cNvPr id="5" name="Picture 4" descr="A green circle with white text&#10;&#10;Description automatically generated">
            <a:extLst>
              <a:ext uri="{FF2B5EF4-FFF2-40B4-BE49-F238E27FC236}">
                <a16:creationId xmlns:a16="http://schemas.microsoft.com/office/drawing/2014/main" id="{6AC23202-BF48-31CB-A140-F42A2B856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" y="2197100"/>
            <a:ext cx="3403600" cy="3403600"/>
          </a:xfrm>
          <a:prstGeom prst="flowChartConnector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8967E2-0C01-9D7D-3905-7634A9BD143E}"/>
              </a:ext>
            </a:extLst>
          </p:cNvPr>
          <p:cNvSpPr txBox="1"/>
          <p:nvPr/>
        </p:nvSpPr>
        <p:spPr>
          <a:xfrm>
            <a:off x="4851400" y="2399502"/>
            <a:ext cx="6759409" cy="339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s-CR" dirty="0"/>
              <a:t>La Proveedora es una pequeña empresa virtual costarricense especializada en la venta de productos de belleza, cuidado de la piel (skin care) y maquillaje. </a:t>
            </a:r>
          </a:p>
          <a:p>
            <a:pPr marL="306000" indent="-3060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s-CR" dirty="0"/>
          </a:p>
          <a:p>
            <a:pPr marL="306000" indent="-3060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s-CR" dirty="0"/>
              <a:t>Se destacan por ofrecer atención personalizada, entendiendo las necesidades y presupuestos de cada cliente, desde consumidores individuales hasta mayoristas.</a:t>
            </a:r>
          </a:p>
          <a:p>
            <a:pPr marL="306000" indent="-3060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s-CR" dirty="0"/>
          </a:p>
          <a:p>
            <a:pPr marL="306000" indent="-3060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s-CR" dirty="0"/>
              <a:t>Ofrecen servicios adicionales como entregas a domicilio, atención en puntos físicos, y la posibilidad de realizar encargos anticipados.</a:t>
            </a:r>
          </a:p>
        </p:txBody>
      </p:sp>
    </p:spTree>
    <p:extLst>
      <p:ext uri="{BB962C8B-B14F-4D97-AF65-F5344CB8AC3E}">
        <p14:creationId xmlns:p14="http://schemas.microsoft.com/office/powerpoint/2010/main" val="369100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47"/>
    </mc:Choice>
    <mc:Fallback xmlns="">
      <p:transition spd="slow" advTm="43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0A423-66A2-5BD0-616A-930632A07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D163-3743-E6A6-DCE3-D56F3472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FODA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BA0767AF-31FF-7F96-F969-22C088FA82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A1DD83D3-A219-C774-BA3D-34FB025E94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76819"/>
              </p:ext>
            </p:extLst>
          </p:nvPr>
        </p:nvGraphicFramePr>
        <p:xfrm>
          <a:off x="444500" y="1920408"/>
          <a:ext cx="5435600" cy="4207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5284FF6-4CC1-2003-DCAD-2A1964CABB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1945914"/>
              </p:ext>
            </p:extLst>
          </p:nvPr>
        </p:nvGraphicFramePr>
        <p:xfrm>
          <a:off x="6311900" y="1920408"/>
          <a:ext cx="5435600" cy="4207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261399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47"/>
    </mc:Choice>
    <mc:Fallback xmlns="">
      <p:transition spd="slow" advTm="43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C3B8-28FC-81D0-6A83-22D1BB6BF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982A-2DC6-8054-CA13-C4EA6591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Preguntas generadoras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53BB60-D9A4-271A-FD5B-57C4823B8FF6}"/>
              </a:ext>
            </a:extLst>
          </p:cNvPr>
          <p:cNvSpPr txBox="1"/>
          <p:nvPr/>
        </p:nvSpPr>
        <p:spPr>
          <a:xfrm>
            <a:off x="581193" y="1965841"/>
            <a:ext cx="10694505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s-CR" dirty="0"/>
              <a:t>Se realizó una entrevista a la representante de la empresa, Mariana Acosta, con el fin de recopilar información valiosa y desarrollar un plan de marketing.</a:t>
            </a:r>
          </a:p>
          <a:p>
            <a:pPr marL="306000" indent="-3060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s-CR" dirty="0"/>
              <a:t>A continuación las 10 preguntas y respuestas mas relevantes:</a:t>
            </a:r>
          </a:p>
          <a:p>
            <a:pPr marL="306000" indent="-3060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s-CR" dirty="0"/>
          </a:p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b="1" dirty="0"/>
              <a:t>1. ¿Cuál es el producto o servicio clave de la empresa? </a:t>
            </a:r>
          </a:p>
          <a:p>
            <a:pPr lvl="2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dirty="0"/>
              <a:t>La atención personalizada, comprendiendo que cada cliente tiene necesidades y presupuestos distintos.</a:t>
            </a:r>
            <a:endParaRPr lang="es-CR" b="1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endParaRPr lang="es-CR" b="1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b="1" dirty="0"/>
              <a:t>2. ¿Cuál es el público meta?</a:t>
            </a:r>
          </a:p>
          <a:p>
            <a:pPr lvl="2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dirty="0"/>
              <a:t>Personas interesadas en cuidado de piel, cabello y maquillaje.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endParaRPr lang="es-CR" b="1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b="1" dirty="0"/>
              <a:t>3. ¿Les gustaría tener un sitio web? </a:t>
            </a:r>
          </a:p>
          <a:p>
            <a:pPr lvl="2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dirty="0"/>
              <a:t>Sí, para simplificar y contabilizar compras, envíos e inventarios.</a:t>
            </a:r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50EBB111-7A1F-B7EE-4EE7-FD8AC6B285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6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23"/>
    </mc:Choice>
    <mc:Fallback xmlns="">
      <p:transition spd="slow" advTm="64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C3B8-28FC-81D0-6A83-22D1BB6BF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982A-2DC6-8054-CA13-C4EA6591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Preguntas generadoras</a:t>
            </a:r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50EBB111-7A1F-B7EE-4EE7-FD8AC6B285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4923CB-833A-3F77-1C6E-316D45942350}"/>
              </a:ext>
            </a:extLst>
          </p:cNvPr>
          <p:cNvSpPr txBox="1"/>
          <p:nvPr/>
        </p:nvSpPr>
        <p:spPr>
          <a:xfrm>
            <a:off x="581193" y="2101243"/>
            <a:ext cx="10694505" cy="433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b="1" dirty="0"/>
              <a:t>4. ¿Cuáles son las redes sociales actuales? </a:t>
            </a:r>
          </a:p>
          <a:p>
            <a:pPr lvl="2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pt-BR" dirty="0"/>
              <a:t>Sí:</a:t>
            </a:r>
          </a:p>
          <a:p>
            <a:pPr marL="1200150" lvl="2" indent="-28575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pt-BR" dirty="0"/>
              <a:t>Instagram: </a:t>
            </a:r>
            <a:r>
              <a:rPr lang="pt-BR" dirty="0">
                <a:hlinkClick r:id="rId6"/>
              </a:rPr>
              <a:t>https://www.instagram.com/laproveedorastore/</a:t>
            </a:r>
            <a:r>
              <a:rPr lang="pt-BR" dirty="0"/>
              <a:t> </a:t>
            </a:r>
          </a:p>
          <a:p>
            <a:pPr marL="1200150" lvl="2" indent="-28575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pt-BR" dirty="0"/>
              <a:t>Facebook: </a:t>
            </a:r>
            <a:r>
              <a:rPr lang="pt-BR" dirty="0">
                <a:hlinkClick r:id="rId7"/>
              </a:rPr>
              <a:t>https://www.facebook.com/profile.php?id=100095297153854</a:t>
            </a:r>
            <a:r>
              <a:rPr lang="pt-BR" dirty="0"/>
              <a:t> </a:t>
            </a:r>
            <a:endParaRPr lang="es-CR" b="1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endParaRPr lang="es-CR" b="1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b="1" dirty="0"/>
              <a:t>5. ¿Cuál es la estrategia para llegar al mercado?</a:t>
            </a:r>
          </a:p>
          <a:p>
            <a:pPr lvl="2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dirty="0"/>
              <a:t>Trato cercano con el cliente, generando confianza y fidelidad esto permite a nuestros clientes pagar los productos al recibirlos o bien haciendo abonos.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endParaRPr lang="es-CR" b="1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b="1" dirty="0"/>
              <a:t>6. ¿Quién es la competencia actual?</a:t>
            </a:r>
          </a:p>
          <a:p>
            <a:pPr lvl="2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dirty="0"/>
              <a:t>Hi Beauty: </a:t>
            </a:r>
            <a:r>
              <a:rPr lang="en-US" dirty="0">
                <a:hlinkClick r:id="rId8"/>
              </a:rPr>
              <a:t>https://hibeautycr.com/</a:t>
            </a:r>
            <a:r>
              <a:rPr lang="en-US" dirty="0"/>
              <a:t>  y Be Beauty: </a:t>
            </a:r>
            <a:r>
              <a:rPr lang="en-US" dirty="0">
                <a:hlinkClick r:id="rId9"/>
              </a:rPr>
              <a:t>https://bebeautycostarica.com/</a:t>
            </a:r>
            <a:r>
              <a:rPr lang="en-US" dirty="0"/>
              <a:t>   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17321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23"/>
    </mc:Choice>
    <mc:Fallback xmlns="">
      <p:transition spd="slow" advTm="64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C3B8-28FC-81D0-6A83-22D1BB6BF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982A-2DC6-8054-CA13-C4EA6591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Preguntas generadoras</a:t>
            </a:r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50EBB111-7A1F-B7EE-4EE7-FD8AC6B285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4923CB-833A-3F77-1C6E-316D45942350}"/>
              </a:ext>
            </a:extLst>
          </p:cNvPr>
          <p:cNvSpPr txBox="1"/>
          <p:nvPr/>
        </p:nvSpPr>
        <p:spPr>
          <a:xfrm>
            <a:off x="581193" y="1961275"/>
            <a:ext cx="10694505" cy="489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b="1" dirty="0"/>
              <a:t>7. ¿Cuáles son los medios físicos (NO digitales) que usan para entregar el producto o brindar el servicio a los clientes? ¿Existen o no?</a:t>
            </a:r>
          </a:p>
          <a:p>
            <a:pPr lvl="2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dirty="0"/>
              <a:t>Si, tenemos una bodega en Guápiles donde se hacen retiros, así como entregas personales. En Heredia existe La Proveedora #1 donde se atiende en la propia casa, las personas pueden comprar o retirar productos. Servicio </a:t>
            </a:r>
            <a:r>
              <a:rPr lang="es-CR" dirty="0" err="1"/>
              <a:t>PymeExpress</a:t>
            </a:r>
            <a:r>
              <a:rPr lang="es-CR" dirty="0"/>
              <a:t> por medio de Correos de Costa Rica.</a:t>
            </a:r>
          </a:p>
          <a:p>
            <a:pPr lvl="2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endParaRPr lang="es-CR" b="1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b="1" dirty="0"/>
              <a:t>8. ¿La empresa tiene ofertas que atraen al público en general? ¿Les gustaría tener una sección promocional en el sitio web?</a:t>
            </a:r>
          </a:p>
          <a:p>
            <a:pPr lvl="2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dirty="0"/>
              <a:t>Si, tenemos ofertas diarias las cuales se suben a las historias de Instagram y Facebook.</a:t>
            </a:r>
          </a:p>
          <a:p>
            <a:pPr lvl="2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endParaRPr lang="es-CR" b="1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b="1" dirty="0"/>
              <a:t>9. ¿Cuentan con alguna alianza empresarial?</a:t>
            </a:r>
          </a:p>
          <a:p>
            <a:pPr lvl="2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dirty="0"/>
              <a:t>Brindamos servicios a Asociaciones Solidaristas y el BAC San José mediante Pyme Mujer ya que contamos con su datafono, eso nos abrió la posibilidad de asistir a ferias en la sucursal de San Francisco de Heredia</a:t>
            </a:r>
          </a:p>
        </p:txBody>
      </p:sp>
    </p:spTree>
    <p:extLst>
      <p:ext uri="{BB962C8B-B14F-4D97-AF65-F5344CB8AC3E}">
        <p14:creationId xmlns:p14="http://schemas.microsoft.com/office/powerpoint/2010/main" val="292370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23"/>
    </mc:Choice>
    <mc:Fallback xmlns="">
      <p:transition spd="slow" advTm="64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C3B8-28FC-81D0-6A83-22D1BB6BF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982A-2DC6-8054-CA13-C4EA6591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Preguntas generadoras</a:t>
            </a:r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50EBB111-7A1F-B7EE-4EE7-FD8AC6B285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4923CB-833A-3F77-1C6E-316D45942350}"/>
              </a:ext>
            </a:extLst>
          </p:cNvPr>
          <p:cNvSpPr txBox="1"/>
          <p:nvPr/>
        </p:nvSpPr>
        <p:spPr>
          <a:xfrm>
            <a:off x="581193" y="2101243"/>
            <a:ext cx="10694505" cy="2705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b="1" dirty="0"/>
              <a:t>10. ¿Quién está comprando actualmente el producto o servicio? ¿A quién están tratando de alcanzar? ¿Tienen alguna meta?</a:t>
            </a:r>
          </a:p>
          <a:p>
            <a:pPr lvl="2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dirty="0"/>
              <a:t>Mayoristas como dueñas de salones de belleza, emprendedoras jóvenes, manicuristas que optan por tener nuestros productos en vitrinas, asociaciones solidaristas y una farmacia en Guápiles.</a:t>
            </a:r>
          </a:p>
          <a:p>
            <a:pPr lvl="2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dirty="0"/>
              <a:t>A más clientes mayoristas y a personas que prefieren comprar desde la comodidad de su casa.</a:t>
            </a:r>
          </a:p>
          <a:p>
            <a:pPr lvl="2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s-CR" dirty="0"/>
              <a:t>Establecer la página web de fácil uso para el minorista y mayorista, permitiéndoles hacer cotizaciones y facturas desde el mismo sistema donde también podamos ver reflejado el inventario disponible y nuestras ganancias.</a:t>
            </a:r>
          </a:p>
        </p:txBody>
      </p:sp>
    </p:spTree>
    <p:extLst>
      <p:ext uri="{BB962C8B-B14F-4D97-AF65-F5344CB8AC3E}">
        <p14:creationId xmlns:p14="http://schemas.microsoft.com/office/powerpoint/2010/main" val="96443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23"/>
    </mc:Choice>
    <mc:Fallback xmlns="">
      <p:transition spd="slow" advTm="64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noProof="1"/>
              <a:t>Objetivos de Marketing</a:t>
            </a:r>
            <a:endParaRPr lang="es-CR" noProof="1"/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5532322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Audio 3">
            <a:extLst>
              <a:ext uri="{FF2B5EF4-FFF2-40B4-BE49-F238E27FC236}">
                <a16:creationId xmlns:a16="http://schemas.microsoft.com/office/drawing/2014/main" id="{B0ED72AB-475E-0A00-EDA6-A214868295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D54FA181-F569-26C1-F632-913F71F2BE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9000" y="2616200"/>
            <a:ext cx="635000" cy="635000"/>
          </a:xfrm>
          <a:prstGeom prst="rect">
            <a:avLst/>
          </a:prstGeom>
        </p:spPr>
      </p:pic>
      <p:pic>
        <p:nvPicPr>
          <p:cNvPr id="9" name="Graphic 8" descr="Web design with solid fill">
            <a:extLst>
              <a:ext uri="{FF2B5EF4-FFF2-40B4-BE49-F238E27FC236}">
                <a16:creationId xmlns:a16="http://schemas.microsoft.com/office/drawing/2014/main" id="{F83836C7-DC78-1CC6-C7A5-07A0F0838F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5700" y="3681846"/>
            <a:ext cx="635000" cy="635000"/>
          </a:xfrm>
          <a:prstGeom prst="rect">
            <a:avLst/>
          </a:prstGeom>
        </p:spPr>
      </p:pic>
      <p:pic>
        <p:nvPicPr>
          <p:cNvPr id="14" name="Graphic 13" descr="Target Audience with solid fill">
            <a:extLst>
              <a:ext uri="{FF2B5EF4-FFF2-40B4-BE49-F238E27FC236}">
                <a16:creationId xmlns:a16="http://schemas.microsoft.com/office/drawing/2014/main" id="{E5F8B393-993E-71B7-32DE-505BA177BC6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1700" y="4766918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82"/>
    </mc:Choice>
    <mc:Fallback xmlns="">
      <p:transition spd="slow" advTm="49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71af3243-3dd4-4a8d-8c0d-dd76da1f02a5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876</TotalTime>
  <Words>1925</Words>
  <Application>Microsoft Office PowerPoint</Application>
  <PresentationFormat>Widescreen</PresentationFormat>
  <Paragraphs>183</Paragraphs>
  <Slides>14</Slides>
  <Notes>14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Gill Sans MT</vt:lpstr>
      <vt:lpstr>Wingdings</vt:lpstr>
      <vt:lpstr>Wingdings 2</vt:lpstr>
      <vt:lpstr>Custom</vt:lpstr>
      <vt:lpstr>EXAMEN – Plan de Marketing</vt:lpstr>
      <vt:lpstr>PLAN DE Marketing</vt:lpstr>
      <vt:lpstr>Empresa la proveedora</vt:lpstr>
      <vt:lpstr>FODA</vt:lpstr>
      <vt:lpstr>Preguntas generadoras</vt:lpstr>
      <vt:lpstr>Preguntas generadoras</vt:lpstr>
      <vt:lpstr>Preguntas generadoras</vt:lpstr>
      <vt:lpstr>Preguntas generadoras</vt:lpstr>
      <vt:lpstr>Objetivos de Marketing</vt:lpstr>
      <vt:lpstr>Estrategias de Marketing</vt:lpstr>
      <vt:lpstr>Estrategias DIGITALES</vt:lpstr>
      <vt:lpstr>Plan de Acción</vt:lpstr>
      <vt:lpstr>Métricas de Éxito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Diana Ponce (SHE/HER)</dc:creator>
  <cp:lastModifiedBy>Diana Ponce (SHE/HER)</cp:lastModifiedBy>
  <cp:revision>22</cp:revision>
  <dcterms:created xsi:type="dcterms:W3CDTF">2024-07-18T16:44:47Z</dcterms:created>
  <dcterms:modified xsi:type="dcterms:W3CDTF">2024-11-30T03:59:23Z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